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67" r:id="rId3"/>
    <p:sldId id="268" r:id="rId4"/>
    <p:sldId id="257" r:id="rId5"/>
    <p:sldId id="260" r:id="rId6"/>
    <p:sldId id="258" r:id="rId7"/>
    <p:sldId id="259" r:id="rId8"/>
    <p:sldId id="266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custShowLst>
    <p:custShow name="Znamenitosti" id="0">
      <p:sldLst>
        <p:sld r:id="rId11"/>
        <p:sld r:id="rId12"/>
        <p:sld r:id="rId13"/>
        <p:sld r:id="rId14"/>
      </p:sldLst>
    </p:custShow>
  </p:custShowLst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rednji stil 2 - Isticanj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76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hr-HR" sz="3200" b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Broj stanovnika</a:t>
            </a:r>
          </a:p>
        </c:rich>
      </c:tx>
      <c:layout>
        <c:manualLayout>
          <c:xMode val="edge"/>
          <c:yMode val="edge"/>
          <c:x val="0.38021425925925928"/>
          <c:y val="1.41111111111111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2021.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List1!$A$2:$A$4</c:f>
              <c:strCache>
                <c:ptCount val="3"/>
                <c:pt idx="0">
                  <c:v>Ukupno</c:v>
                </c:pt>
                <c:pt idx="1">
                  <c:v>Muškarci</c:v>
                </c:pt>
                <c:pt idx="2">
                  <c:v>Žene</c:v>
                </c:pt>
              </c:strCache>
            </c:strRef>
          </c:cat>
          <c:val>
            <c:numRef>
              <c:f>List1!$B$2:$B$4</c:f>
              <c:numCache>
                <c:formatCode>General</c:formatCode>
                <c:ptCount val="3"/>
                <c:pt idx="0">
                  <c:v>779145</c:v>
                </c:pt>
                <c:pt idx="1">
                  <c:v>363992</c:v>
                </c:pt>
                <c:pt idx="2">
                  <c:v>415153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A7-4F81-B1DA-7D9837CB2DF2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2011.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List1!$A$2:$A$4</c:f>
              <c:strCache>
                <c:ptCount val="3"/>
                <c:pt idx="0">
                  <c:v>Ukupno</c:v>
                </c:pt>
                <c:pt idx="1">
                  <c:v>Muškarci</c:v>
                </c:pt>
                <c:pt idx="2">
                  <c:v>Žene</c:v>
                </c:pt>
              </c:strCache>
            </c:strRef>
          </c:cat>
          <c:val>
            <c:numRef>
              <c:f>List1!$C$2:$C$4</c:f>
              <c:numCache>
                <c:formatCode>General</c:formatCode>
                <c:ptCount val="3"/>
                <c:pt idx="0">
                  <c:v>790017</c:v>
                </c:pt>
                <c:pt idx="1">
                  <c:v>369339</c:v>
                </c:pt>
                <c:pt idx="2">
                  <c:v>420678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A7-4F81-B1DA-7D9837CB2D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5254640"/>
        <c:axId val="675255624"/>
      </c:barChart>
      <c:catAx>
        <c:axId val="675254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675255624"/>
        <c:crosses val="autoZero"/>
        <c:auto val="1"/>
        <c:lblAlgn val="ctr"/>
        <c:lblOffset val="100"/>
        <c:noMultiLvlLbl val="0"/>
      </c:catAx>
      <c:valAx>
        <c:axId val="675255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RS"/>
          </a:p>
        </c:txPr>
        <c:crossAx val="675254640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r-Latn-R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>
        <a:lumMod val="95000"/>
      </a:schemeClr>
    </a:solidFill>
    <a:ln>
      <a:solidFill>
        <a:schemeClr val="tx1"/>
      </a:solidFill>
    </a:ln>
    <a:effectLst/>
  </c:spPr>
  <c:txPr>
    <a:bodyPr/>
    <a:lstStyle/>
    <a:p>
      <a:pPr>
        <a:defRPr/>
      </a:pPr>
      <a:endParaRPr lang="sr-Latn-R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F24808-92E6-45D0-BE6E-D7D35744D18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hr-HR"/>
        </a:p>
      </dgm:t>
    </dgm:pt>
    <dgm:pt modelId="{708E6148-5FF2-4FEC-9552-10F696CDCF1C}">
      <dgm:prSet/>
      <dgm:spPr/>
      <dgm:t>
        <a:bodyPr/>
        <a:lstStyle/>
        <a:p>
          <a:r>
            <a:rPr lang="hr-HR" dirty="0"/>
            <a:t>u kontinentalnoj središnjoj Hrvatskoj</a:t>
          </a:r>
        </a:p>
      </dgm:t>
    </dgm:pt>
    <dgm:pt modelId="{B1A1DAF3-CAE3-41B0-905B-DE28E17E8177}" type="parTrans" cxnId="{21F9F1B9-28BC-4799-A56E-B444B929CEC6}">
      <dgm:prSet/>
      <dgm:spPr/>
      <dgm:t>
        <a:bodyPr/>
        <a:lstStyle/>
        <a:p>
          <a:endParaRPr lang="hr-HR"/>
        </a:p>
      </dgm:t>
    </dgm:pt>
    <dgm:pt modelId="{CFF882F1-818F-490D-AD25-A4B26DD76512}" type="sibTrans" cxnId="{21F9F1B9-28BC-4799-A56E-B444B929CEC6}">
      <dgm:prSet/>
      <dgm:spPr/>
      <dgm:t>
        <a:bodyPr/>
        <a:lstStyle/>
        <a:p>
          <a:endParaRPr lang="hr-HR"/>
        </a:p>
      </dgm:t>
    </dgm:pt>
    <dgm:pt modelId="{8633A82A-CE13-487D-A56E-F83C82558B47}">
      <dgm:prSet/>
      <dgm:spPr/>
      <dgm:t>
        <a:bodyPr/>
        <a:lstStyle/>
        <a:p>
          <a:r>
            <a:rPr lang="hr-HR" dirty="0"/>
            <a:t>na južnim obroncima Medvednice</a:t>
          </a:r>
        </a:p>
      </dgm:t>
    </dgm:pt>
    <dgm:pt modelId="{CA80440E-3274-414F-B56B-CEF95097D5BD}" type="parTrans" cxnId="{BC905BEC-924B-4B12-9DBF-7AFE225CF7CA}">
      <dgm:prSet/>
      <dgm:spPr/>
      <dgm:t>
        <a:bodyPr/>
        <a:lstStyle/>
        <a:p>
          <a:endParaRPr lang="hr-HR"/>
        </a:p>
      </dgm:t>
    </dgm:pt>
    <dgm:pt modelId="{E227FC95-5263-410E-8483-75051C1C7A62}" type="sibTrans" cxnId="{BC905BEC-924B-4B12-9DBF-7AFE225CF7CA}">
      <dgm:prSet/>
      <dgm:spPr/>
      <dgm:t>
        <a:bodyPr/>
        <a:lstStyle/>
        <a:p>
          <a:endParaRPr lang="hr-HR"/>
        </a:p>
      </dgm:t>
    </dgm:pt>
    <dgm:pt modelId="{8EDEF200-159D-4B5C-94D8-D4DC315AEE11}">
      <dgm:prSet/>
      <dgm:spPr/>
      <dgm:t>
        <a:bodyPr/>
        <a:lstStyle/>
        <a:p>
          <a:r>
            <a:rPr lang="hr-HR" dirty="0"/>
            <a:t>na obalama rijeke Save</a:t>
          </a:r>
        </a:p>
      </dgm:t>
    </dgm:pt>
    <dgm:pt modelId="{8D31E7D4-3EDB-4245-8BEB-8A74AA2A418E}" type="parTrans" cxnId="{233C514B-95DE-4C25-9E19-17FFC9713F27}">
      <dgm:prSet/>
      <dgm:spPr/>
      <dgm:t>
        <a:bodyPr/>
        <a:lstStyle/>
        <a:p>
          <a:endParaRPr lang="hr-HR"/>
        </a:p>
      </dgm:t>
    </dgm:pt>
    <dgm:pt modelId="{F39AEC50-2672-4019-8FE1-0882B58F0F7F}" type="sibTrans" cxnId="{233C514B-95DE-4C25-9E19-17FFC9713F27}">
      <dgm:prSet/>
      <dgm:spPr/>
      <dgm:t>
        <a:bodyPr/>
        <a:lstStyle/>
        <a:p>
          <a:endParaRPr lang="hr-HR"/>
        </a:p>
      </dgm:t>
    </dgm:pt>
    <dgm:pt modelId="{56BBDC3A-ECA6-411C-8A8E-33F30F25E8D1}">
      <dgm:prSet/>
      <dgm:spPr/>
      <dgm:t>
        <a:bodyPr/>
        <a:lstStyle/>
        <a:p>
          <a:r>
            <a:rPr lang="hr-HR" dirty="0"/>
            <a:t>na jugozapadnom dijelu Panonske nizine</a:t>
          </a:r>
        </a:p>
      </dgm:t>
    </dgm:pt>
    <dgm:pt modelId="{BE66AE3B-B9EF-4379-A016-D375CF492D91}" type="parTrans" cxnId="{85C7B277-09DE-4E2F-A659-CA770E847E0C}">
      <dgm:prSet/>
      <dgm:spPr/>
      <dgm:t>
        <a:bodyPr/>
        <a:lstStyle/>
        <a:p>
          <a:endParaRPr lang="hr-HR"/>
        </a:p>
      </dgm:t>
    </dgm:pt>
    <dgm:pt modelId="{98ADDA43-8CDF-4CC0-BE75-2A53F18A8EEC}" type="sibTrans" cxnId="{85C7B277-09DE-4E2F-A659-CA770E847E0C}">
      <dgm:prSet/>
      <dgm:spPr/>
      <dgm:t>
        <a:bodyPr/>
        <a:lstStyle/>
        <a:p>
          <a:endParaRPr lang="hr-HR"/>
        </a:p>
      </dgm:t>
    </dgm:pt>
    <dgm:pt modelId="{C3BD5B94-B0EF-4857-B2EA-5EA35F9ABC03}">
      <dgm:prSet/>
      <dgm:spPr/>
      <dgm:t>
        <a:bodyPr/>
        <a:lstStyle/>
        <a:p>
          <a:r>
            <a:rPr lang="hr-HR" dirty="0"/>
            <a:t>između alpske, dinarske, jadranske i panonske regije</a:t>
          </a:r>
        </a:p>
      </dgm:t>
    </dgm:pt>
    <dgm:pt modelId="{8DFC01F9-7ADC-4BD7-A177-90D83813B252}" type="parTrans" cxnId="{1A1CD9E5-CC73-4E22-8BF7-2E6ABE80FC36}">
      <dgm:prSet/>
      <dgm:spPr/>
      <dgm:t>
        <a:bodyPr/>
        <a:lstStyle/>
        <a:p>
          <a:endParaRPr lang="hr-HR"/>
        </a:p>
      </dgm:t>
    </dgm:pt>
    <dgm:pt modelId="{AE5B260E-D901-40BB-B4BB-1F3DE7430864}" type="sibTrans" cxnId="{1A1CD9E5-CC73-4E22-8BF7-2E6ABE80FC36}">
      <dgm:prSet/>
      <dgm:spPr/>
      <dgm:t>
        <a:bodyPr/>
        <a:lstStyle/>
        <a:p>
          <a:endParaRPr lang="hr-HR"/>
        </a:p>
      </dgm:t>
    </dgm:pt>
    <dgm:pt modelId="{25C179A6-4ABB-4E5C-AE63-2299C461C3CA}" type="pres">
      <dgm:prSet presAssocID="{71F24808-92E6-45D0-BE6E-D7D35744D189}" presName="linear" presStyleCnt="0">
        <dgm:presLayoutVars>
          <dgm:animLvl val="lvl"/>
          <dgm:resizeHandles val="exact"/>
        </dgm:presLayoutVars>
      </dgm:prSet>
      <dgm:spPr/>
    </dgm:pt>
    <dgm:pt modelId="{90B6A82F-73EC-492B-826E-E09CFA979D7C}" type="pres">
      <dgm:prSet presAssocID="{708E6148-5FF2-4FEC-9552-10F696CDCF1C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7EF12A8A-9F0B-4D8D-A50C-7EDF7C33E0DB}" type="pres">
      <dgm:prSet presAssocID="{CFF882F1-818F-490D-AD25-A4B26DD76512}" presName="spacer" presStyleCnt="0"/>
      <dgm:spPr/>
    </dgm:pt>
    <dgm:pt modelId="{E021AB83-EE1D-46EB-A901-6B7E6777EFA4}" type="pres">
      <dgm:prSet presAssocID="{8633A82A-CE13-487D-A56E-F83C82558B4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AE4D0670-A6F2-4D5D-AEE8-8B60501E065F}" type="pres">
      <dgm:prSet presAssocID="{E227FC95-5263-410E-8483-75051C1C7A62}" presName="spacer" presStyleCnt="0"/>
      <dgm:spPr/>
    </dgm:pt>
    <dgm:pt modelId="{9209BF4D-A63D-4A2F-B17B-14B870E7C32D}" type="pres">
      <dgm:prSet presAssocID="{8EDEF200-159D-4B5C-94D8-D4DC315AEE11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FA1AA310-30FC-4713-87CA-C955D1AE0509}" type="pres">
      <dgm:prSet presAssocID="{F39AEC50-2672-4019-8FE1-0882B58F0F7F}" presName="spacer" presStyleCnt="0"/>
      <dgm:spPr/>
    </dgm:pt>
    <dgm:pt modelId="{E7AD0854-D254-4493-9551-251B02DBEEF8}" type="pres">
      <dgm:prSet presAssocID="{56BBDC3A-ECA6-411C-8A8E-33F30F25E8D1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3D8EA343-7320-495E-B8F7-04A8FAB91F2A}" type="pres">
      <dgm:prSet presAssocID="{98ADDA43-8CDF-4CC0-BE75-2A53F18A8EEC}" presName="spacer" presStyleCnt="0"/>
      <dgm:spPr/>
    </dgm:pt>
    <dgm:pt modelId="{6260B8D5-946A-4160-883B-77EC977D30F0}" type="pres">
      <dgm:prSet presAssocID="{C3BD5B94-B0EF-4857-B2EA-5EA35F9ABC03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C5763E01-DB24-4423-87E7-8383AD5C3283}" type="presOf" srcId="{C3BD5B94-B0EF-4857-B2EA-5EA35F9ABC03}" destId="{6260B8D5-946A-4160-883B-77EC977D30F0}" srcOrd="0" destOrd="0" presId="urn:microsoft.com/office/officeart/2005/8/layout/vList2"/>
    <dgm:cxn modelId="{86EA8905-7FCC-450F-9DBA-A0F6892779C0}" type="presOf" srcId="{56BBDC3A-ECA6-411C-8A8E-33F30F25E8D1}" destId="{E7AD0854-D254-4493-9551-251B02DBEEF8}" srcOrd="0" destOrd="0" presId="urn:microsoft.com/office/officeart/2005/8/layout/vList2"/>
    <dgm:cxn modelId="{03FB1B64-3D74-46E7-B828-99BDDDD89AE2}" type="presOf" srcId="{708E6148-5FF2-4FEC-9552-10F696CDCF1C}" destId="{90B6A82F-73EC-492B-826E-E09CFA979D7C}" srcOrd="0" destOrd="0" presId="urn:microsoft.com/office/officeart/2005/8/layout/vList2"/>
    <dgm:cxn modelId="{233C514B-95DE-4C25-9E19-17FFC9713F27}" srcId="{71F24808-92E6-45D0-BE6E-D7D35744D189}" destId="{8EDEF200-159D-4B5C-94D8-D4DC315AEE11}" srcOrd="2" destOrd="0" parTransId="{8D31E7D4-3EDB-4245-8BEB-8A74AA2A418E}" sibTransId="{F39AEC50-2672-4019-8FE1-0882B58F0F7F}"/>
    <dgm:cxn modelId="{85C7B277-09DE-4E2F-A659-CA770E847E0C}" srcId="{71F24808-92E6-45D0-BE6E-D7D35744D189}" destId="{56BBDC3A-ECA6-411C-8A8E-33F30F25E8D1}" srcOrd="3" destOrd="0" parTransId="{BE66AE3B-B9EF-4379-A016-D375CF492D91}" sibTransId="{98ADDA43-8CDF-4CC0-BE75-2A53F18A8EEC}"/>
    <dgm:cxn modelId="{D4917D96-CAF8-4FA8-9A55-23449E0EBC97}" type="presOf" srcId="{8633A82A-CE13-487D-A56E-F83C82558B47}" destId="{E021AB83-EE1D-46EB-A901-6B7E6777EFA4}" srcOrd="0" destOrd="0" presId="urn:microsoft.com/office/officeart/2005/8/layout/vList2"/>
    <dgm:cxn modelId="{21F9F1B9-28BC-4799-A56E-B444B929CEC6}" srcId="{71F24808-92E6-45D0-BE6E-D7D35744D189}" destId="{708E6148-5FF2-4FEC-9552-10F696CDCF1C}" srcOrd="0" destOrd="0" parTransId="{B1A1DAF3-CAE3-41B0-905B-DE28E17E8177}" sibTransId="{CFF882F1-818F-490D-AD25-A4B26DD76512}"/>
    <dgm:cxn modelId="{B044F7BC-C8DC-40BC-A58D-87B6DE30F08F}" type="presOf" srcId="{8EDEF200-159D-4B5C-94D8-D4DC315AEE11}" destId="{9209BF4D-A63D-4A2F-B17B-14B870E7C32D}" srcOrd="0" destOrd="0" presId="urn:microsoft.com/office/officeart/2005/8/layout/vList2"/>
    <dgm:cxn modelId="{BD444ED0-81E5-4DAE-9D39-FB76099C3E13}" type="presOf" srcId="{71F24808-92E6-45D0-BE6E-D7D35744D189}" destId="{25C179A6-4ABB-4E5C-AE63-2299C461C3CA}" srcOrd="0" destOrd="0" presId="urn:microsoft.com/office/officeart/2005/8/layout/vList2"/>
    <dgm:cxn modelId="{1A1CD9E5-CC73-4E22-8BF7-2E6ABE80FC36}" srcId="{71F24808-92E6-45D0-BE6E-D7D35744D189}" destId="{C3BD5B94-B0EF-4857-B2EA-5EA35F9ABC03}" srcOrd="4" destOrd="0" parTransId="{8DFC01F9-7ADC-4BD7-A177-90D83813B252}" sibTransId="{AE5B260E-D901-40BB-B4BB-1F3DE7430864}"/>
    <dgm:cxn modelId="{BC905BEC-924B-4B12-9DBF-7AFE225CF7CA}" srcId="{71F24808-92E6-45D0-BE6E-D7D35744D189}" destId="{8633A82A-CE13-487D-A56E-F83C82558B47}" srcOrd="1" destOrd="0" parTransId="{CA80440E-3274-414F-B56B-CEF95097D5BD}" sibTransId="{E227FC95-5263-410E-8483-75051C1C7A62}"/>
    <dgm:cxn modelId="{04969134-B57B-418F-9BB9-7FF293B2B0BD}" type="presParOf" srcId="{25C179A6-4ABB-4E5C-AE63-2299C461C3CA}" destId="{90B6A82F-73EC-492B-826E-E09CFA979D7C}" srcOrd="0" destOrd="0" presId="urn:microsoft.com/office/officeart/2005/8/layout/vList2"/>
    <dgm:cxn modelId="{63D1FBB2-400D-4E10-B489-A880BF277B89}" type="presParOf" srcId="{25C179A6-4ABB-4E5C-AE63-2299C461C3CA}" destId="{7EF12A8A-9F0B-4D8D-A50C-7EDF7C33E0DB}" srcOrd="1" destOrd="0" presId="urn:microsoft.com/office/officeart/2005/8/layout/vList2"/>
    <dgm:cxn modelId="{94DC994C-ED3D-4CB1-AC39-FA6732B55A30}" type="presParOf" srcId="{25C179A6-4ABB-4E5C-AE63-2299C461C3CA}" destId="{E021AB83-EE1D-46EB-A901-6B7E6777EFA4}" srcOrd="2" destOrd="0" presId="urn:microsoft.com/office/officeart/2005/8/layout/vList2"/>
    <dgm:cxn modelId="{8E9A1BE6-512C-4CA3-BD3A-B2E27E2EF456}" type="presParOf" srcId="{25C179A6-4ABB-4E5C-AE63-2299C461C3CA}" destId="{AE4D0670-A6F2-4D5D-AEE8-8B60501E065F}" srcOrd="3" destOrd="0" presId="urn:microsoft.com/office/officeart/2005/8/layout/vList2"/>
    <dgm:cxn modelId="{219E6712-3F40-4186-85D8-4C047033EB79}" type="presParOf" srcId="{25C179A6-4ABB-4E5C-AE63-2299C461C3CA}" destId="{9209BF4D-A63D-4A2F-B17B-14B870E7C32D}" srcOrd="4" destOrd="0" presId="urn:microsoft.com/office/officeart/2005/8/layout/vList2"/>
    <dgm:cxn modelId="{5D657ACD-8840-45C3-98F7-4D7AA15D102D}" type="presParOf" srcId="{25C179A6-4ABB-4E5C-AE63-2299C461C3CA}" destId="{FA1AA310-30FC-4713-87CA-C955D1AE0509}" srcOrd="5" destOrd="0" presId="urn:microsoft.com/office/officeart/2005/8/layout/vList2"/>
    <dgm:cxn modelId="{C4BA6492-4E6E-4907-931B-F1BB6A88732C}" type="presParOf" srcId="{25C179A6-4ABB-4E5C-AE63-2299C461C3CA}" destId="{E7AD0854-D254-4493-9551-251B02DBEEF8}" srcOrd="6" destOrd="0" presId="urn:microsoft.com/office/officeart/2005/8/layout/vList2"/>
    <dgm:cxn modelId="{47BFC464-1EF4-4DBA-9156-D1C64DDFC2CE}" type="presParOf" srcId="{25C179A6-4ABB-4E5C-AE63-2299C461C3CA}" destId="{3D8EA343-7320-495E-B8F7-04A8FAB91F2A}" srcOrd="7" destOrd="0" presId="urn:microsoft.com/office/officeart/2005/8/layout/vList2"/>
    <dgm:cxn modelId="{7B534724-8E45-4CC8-9DF8-74AFBFDB57B2}" type="presParOf" srcId="{25C179A6-4ABB-4E5C-AE63-2299C461C3CA}" destId="{6260B8D5-946A-4160-883B-77EC977D30F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B6A82F-73EC-492B-826E-E09CFA979D7C}">
      <dsp:nvSpPr>
        <dsp:cNvPr id="0" name=""/>
        <dsp:cNvSpPr/>
      </dsp:nvSpPr>
      <dsp:spPr>
        <a:xfrm>
          <a:off x="0" y="6826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300" kern="1200" dirty="0"/>
            <a:t>u kontinentalnoj središnjoj Hrvatskoj</a:t>
          </a:r>
        </a:p>
      </dsp:txBody>
      <dsp:txXfrm>
        <a:off x="38638" y="45464"/>
        <a:ext cx="10438324" cy="714229"/>
      </dsp:txXfrm>
    </dsp:sp>
    <dsp:sp modelId="{E021AB83-EE1D-46EB-A901-6B7E6777EFA4}">
      <dsp:nvSpPr>
        <dsp:cNvPr id="0" name=""/>
        <dsp:cNvSpPr/>
      </dsp:nvSpPr>
      <dsp:spPr>
        <a:xfrm>
          <a:off x="0" y="893371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300" kern="1200" dirty="0"/>
            <a:t>na južnim obroncima Medvednice</a:t>
          </a:r>
        </a:p>
      </dsp:txBody>
      <dsp:txXfrm>
        <a:off x="38638" y="932009"/>
        <a:ext cx="10438324" cy="714229"/>
      </dsp:txXfrm>
    </dsp:sp>
    <dsp:sp modelId="{9209BF4D-A63D-4A2F-B17B-14B870E7C32D}">
      <dsp:nvSpPr>
        <dsp:cNvPr id="0" name=""/>
        <dsp:cNvSpPr/>
      </dsp:nvSpPr>
      <dsp:spPr>
        <a:xfrm>
          <a:off x="0" y="1779916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300" kern="1200" dirty="0"/>
            <a:t>na obalama rijeke Save</a:t>
          </a:r>
        </a:p>
      </dsp:txBody>
      <dsp:txXfrm>
        <a:off x="38638" y="1818554"/>
        <a:ext cx="10438324" cy="714229"/>
      </dsp:txXfrm>
    </dsp:sp>
    <dsp:sp modelId="{E7AD0854-D254-4493-9551-251B02DBEEF8}">
      <dsp:nvSpPr>
        <dsp:cNvPr id="0" name=""/>
        <dsp:cNvSpPr/>
      </dsp:nvSpPr>
      <dsp:spPr>
        <a:xfrm>
          <a:off x="0" y="2666461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300" kern="1200" dirty="0"/>
            <a:t>na jugozapadnom dijelu Panonske nizine</a:t>
          </a:r>
        </a:p>
      </dsp:txBody>
      <dsp:txXfrm>
        <a:off x="38638" y="2705099"/>
        <a:ext cx="10438324" cy="714229"/>
      </dsp:txXfrm>
    </dsp:sp>
    <dsp:sp modelId="{6260B8D5-946A-4160-883B-77EC977D30F0}">
      <dsp:nvSpPr>
        <dsp:cNvPr id="0" name=""/>
        <dsp:cNvSpPr/>
      </dsp:nvSpPr>
      <dsp:spPr>
        <a:xfrm>
          <a:off x="0" y="3553006"/>
          <a:ext cx="10515600" cy="7915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300" kern="1200" dirty="0"/>
            <a:t>između alpske, dinarske, jadranske i panonske regije</a:t>
          </a:r>
        </a:p>
      </dsp:txBody>
      <dsp:txXfrm>
        <a:off x="38638" y="3591644"/>
        <a:ext cx="10438324" cy="7142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0.93161</cdr:y>
    </cdr:from>
    <cdr:to>
      <cdr:x>0.39721</cdr:x>
      <cdr:y>1</cdr:y>
    </cdr:to>
    <cdr:sp macro="" textlink="">
      <cdr:nvSpPr>
        <cdr:cNvPr id="2" name="TekstniOkvir 5">
          <a:extLst xmlns:a="http://schemas.openxmlformats.org/drawingml/2006/main">
            <a:ext uri="{FF2B5EF4-FFF2-40B4-BE49-F238E27FC236}">
              <a16:creationId xmlns:a16="http://schemas.microsoft.com/office/drawing/2014/main" id="{E0496EBA-D3E9-4337-80B2-D66C54CBF409}"/>
            </a:ext>
          </a:extLst>
        </cdr:cNvPr>
        <cdr:cNvSpPr txBox="1"/>
      </cdr:nvSpPr>
      <cdr:spPr>
        <a:xfrm xmlns:a="http://schemas.openxmlformats.org/drawingml/2006/main">
          <a:off x="0" y="5030668"/>
          <a:ext cx="428985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sr-Latn-R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hr-HR" i="1" dirty="0">
              <a:latin typeface="Tahoma" panose="020B0604030504040204" pitchFamily="34" charset="0"/>
            </a:rPr>
            <a:t>Izvor: DZS, Popis stanovništva</a:t>
          </a:r>
          <a:endParaRPr lang="hr-HR" dirty="0">
            <a:latin typeface="Tahoma" panose="020B060403050404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hr-HR" dirty="0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4C5F34BD-5C34-4C94-9B91-EBE1D2FD8060}" type="datetimeFigureOut">
              <a:rPr lang="hr-HR" smtClean="0"/>
              <a:pPr/>
              <a:t>16.06.2025.</a:t>
            </a:fld>
            <a:endParaRPr lang="hr-HR" dirty="0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 dirty="0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dirty="0"/>
              <a:t>Kliknite da biste uredili matrice</a:t>
            </a:r>
          </a:p>
          <a:p>
            <a:pPr lvl="1"/>
            <a:r>
              <a:rPr lang="hr-HR" dirty="0"/>
              <a:t>Druga razina</a:t>
            </a:r>
          </a:p>
          <a:p>
            <a:pPr lvl="2"/>
            <a:r>
              <a:rPr lang="hr-HR" dirty="0"/>
              <a:t>Treća razina</a:t>
            </a:r>
          </a:p>
          <a:p>
            <a:pPr lvl="3"/>
            <a:r>
              <a:rPr lang="hr-HR" dirty="0"/>
              <a:t>Četvrta razina</a:t>
            </a:r>
          </a:p>
          <a:p>
            <a:pPr lvl="4"/>
            <a:r>
              <a:rPr lang="hr-HR" dirty="0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C569996A-1AD0-4BBE-B781-6584D7A5F9F7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21436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02CBC0-3403-4DBA-8004-BB79465DFA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dirty="0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9DA9C7D-9D24-4EED-918D-90D32A53B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dirty="0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4479C3D-FBF4-483E-8C19-D4A18108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A02E3-8D66-4C93-B903-B2A42822AFF2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ADBF329-4AD8-41EF-B018-A5B43CC66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E9E7749-779A-4473-9CAC-D6733AA6C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78136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D5E14EB-0E6C-43D0-9155-774A7CF0B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F7CD085-F3B2-471D-85B7-1D10C7DB10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3CF3F2F-6D0F-4D27-B072-3A753E4E9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09DC9-90D9-4ED7-A595-7993AA3EA7B0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201B023-C000-4F67-BCE9-21B26CC51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E0D584E-C068-4E5E-ABF0-DACA64A89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91215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5539A6A1-4CA9-48DD-8EE8-AF9A7EA4C6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1AF72DDA-6204-43FB-AF75-0837EC41B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EEE258F-86F5-46E7-A667-BC8E7FD92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20A47-4089-4E64-B718-836699F44E06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66593E5-6F5D-47DC-8A36-B0F39C76A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B13194B-BCA7-4D38-A06D-71F59C646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267465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A3F3218-2BDA-48B2-8CE8-8E3FAD6F2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9160946-F49B-4E68-A6BA-ED9315FFEE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E796160-D22D-4639-97CD-F586452AA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62013-16EB-40E5-8997-91CE4A11AFEE}" type="datetimeFigureOut">
              <a:rPr lang="hr-HR" smtClean="0"/>
              <a:t>16.06.2025.</a:t>
            </a:fld>
            <a:endParaRPr lang="hr-HR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F3B74DA-A402-4E6E-9E59-308100F9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6BA9E9C-46DA-48E2-BC0A-BBEBAFE2E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3F08D-82C5-4979-85B5-75DB22B899D7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03099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6760646-1B53-4F70-8114-00179BDF0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33D5D60-68DA-4041-96B6-90E97A217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dirty="0"/>
              <a:t>Kliknite da biste uredili matrice</a:t>
            </a:r>
          </a:p>
          <a:p>
            <a:pPr lvl="1"/>
            <a:r>
              <a:rPr lang="hr-HR" dirty="0"/>
              <a:t>Druga razina</a:t>
            </a:r>
          </a:p>
          <a:p>
            <a:pPr lvl="2"/>
            <a:r>
              <a:rPr lang="hr-HR" dirty="0"/>
              <a:t>Treća razina</a:t>
            </a:r>
          </a:p>
          <a:p>
            <a:pPr lvl="3"/>
            <a:r>
              <a:rPr lang="hr-HR" dirty="0"/>
              <a:t>Četvrta razina</a:t>
            </a:r>
          </a:p>
          <a:p>
            <a:pPr lvl="4"/>
            <a:r>
              <a:rPr lang="hr-HR" dirty="0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7722A8B-5C78-439D-BFC1-32F1B0771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F69E7-E5CA-4502-AF45-094F7D8AE0FA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E08EB04-EFC1-406D-AA72-F0912919C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1C1BF10-0C65-45EF-8B54-B008D9DC3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49690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BDE126A-FB26-4005-851D-82D25FA8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13767E1-DD85-4CA8-9167-DC328637B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E9A5E8F-1925-4ABC-83A2-BF3FE1726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2548-1B2F-4F2A-9971-F0E52EC0C96B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35078BB-1093-4A69-9839-87DC557F1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9369E8D-4E79-4A0B-90E1-05D561DD9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41768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F70C76A-FE48-487F-9D5B-E24AB93FE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F4ABDA5-A4DE-4ACF-A5CC-2000AD5DD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C525519-6EAE-4B9F-A1E4-E1251B1FD4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B40F3E9-4DE6-43D6-8268-6C1D5EF15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D92FD-66A9-4015-A616-F38B4727C531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AEF0C82-5497-4B02-A06D-DE1F03CBA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E5F791D-E319-4FD6-9151-730F4371C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47806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70249D-8FF0-49AE-9C21-0CC902074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7B9C863-2FFB-4FFB-B6C3-AFA777BBBC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AF7C7A7-35FE-4BDD-9213-D83FA0FB40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FF2835E-D591-46CE-BE2F-92690A213E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6089166F-392F-4AA6-8F5B-1A28AD8FB1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8D8E5783-BB76-4FB8-8B6B-4B3FED08D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9C98-5B30-47C3-B1EF-F2F6F7FF14D0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5D969DF1-4EC3-4498-AC1D-522EBB0E7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789EF349-3A44-4D35-90DA-0BA372CA1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98662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8955BD-E623-454D-963D-D4092B516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BEB741FB-BF97-4B7F-9773-796B40F58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62E37-AC13-4B96-96D0-599F0DA2EB83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382D5AA3-85A6-4D8F-8157-EE3A3EC1A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ED89A801-BB88-4C58-A84E-EE634ECE5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4542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3CFFB1A-ABFD-4351-97BB-1EB6DBFE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95328-5DFF-43E2-9DF2-013D2DEC9563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A218B24-C6DD-477B-BA41-F9F11A81E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483E1DDD-0C45-4739-9DE5-93C390506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46529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D1D5C9-C7E3-4B25-B355-C51EC630A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BEDF451-90E5-42CB-B37D-B27B4F3060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E4F1890-399D-4A81-8668-7C7874FFE4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B1479F6-049C-48C5-8781-C36111427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2DCFD-35EF-4859-984D-CF888AD848BB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86AC041-A889-4147-85B3-282104458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B8020C7-F5F1-409E-A184-AFE40B159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41385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80EAAF9-91AE-458E-84C6-B9B294B08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7D9DBF31-9DED-4704-8D3E-3BD4BAF207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 dirty="0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8C137DC-3C1A-436C-B69E-1F6B11C899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0A1E219-D054-47E0-B078-795C097D9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3770-4D41-4B1F-98C1-9569E9D364EB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D62D83B-7F32-40C2-9BEA-7EC46FBCD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70C071A-17E6-4CF6-BE31-324A49903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93169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D329EFDD-55E8-42F8-A570-D0C2CA736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hr-HR" dirty="0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710D82C-6834-43C7-8D1F-809F1E21FB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dirty="0"/>
              <a:t>Kliknite da biste uredili matrice</a:t>
            </a:r>
          </a:p>
          <a:p>
            <a:pPr lvl="1"/>
            <a:r>
              <a:rPr lang="hr-HR" dirty="0"/>
              <a:t>Druga razina</a:t>
            </a:r>
          </a:p>
          <a:p>
            <a:pPr lvl="2"/>
            <a:r>
              <a:rPr lang="hr-HR" dirty="0"/>
              <a:t>Treća razina</a:t>
            </a:r>
          </a:p>
          <a:p>
            <a:pPr lvl="3"/>
            <a:r>
              <a:rPr lang="hr-HR" dirty="0"/>
              <a:t>Četvrta razina</a:t>
            </a:r>
          </a:p>
          <a:p>
            <a:pPr lvl="4"/>
            <a:r>
              <a:rPr lang="hr-HR" dirty="0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A17AF3D-2AB8-466D-8A0D-4D8AAC540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BF6634CA-81CE-40D0-9C33-D6F551601AC9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BF72B1F-03B7-4115-ACA6-3E8192389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hr-HR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38157CF-011C-4077-A944-B3CD739114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A0C7BE6D-4DA5-4B98-A0F4-D13F212B3B2B}" type="slidenum">
              <a:rPr lang="hr-HR" smtClean="0"/>
              <a:pPr/>
              <a:t>‹#›</a:t>
            </a:fld>
            <a:endParaRPr lang="hr-HR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8055F6A-F881-44AA-9DA9-1FC0CF67202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3355" y="0"/>
            <a:ext cx="588645" cy="69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882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0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50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ippopx.com/hr/woman-look-mirror-looking-woman-looking-in-mirror-people-human-face-79792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hyperlink" Target="https://www.zagreb.hr/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E4CFAE1-ED13-43E8-97C2-B52C6A694E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>
                <a:solidFill>
                  <a:schemeClr val="accent5">
                    <a:lumMod val="50000"/>
                  </a:schemeClr>
                </a:solidFill>
              </a:rPr>
              <a:t>ZAGREB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8E3E9BF-ADBF-445C-8C83-5CDDC4A4EA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 anchor="ctr">
            <a:normAutofit/>
          </a:bodyPr>
          <a:lstStyle/>
          <a:p>
            <a:r>
              <a:rPr lang="hr-HR" sz="4800" dirty="0">
                <a:solidFill>
                  <a:schemeClr val="accent5">
                    <a:lumMod val="50000"/>
                  </a:schemeClr>
                </a:solidFill>
              </a:rPr>
              <a:t>Glavni grad Republike Hrvatske</a:t>
            </a:r>
          </a:p>
        </p:txBody>
      </p:sp>
      <p:pic>
        <p:nvPicPr>
          <p:cNvPr id="4" name="Muzika">
            <a:hlinkClick r:id="" action="ppaction://media"/>
            <a:extLst>
              <a:ext uri="{FF2B5EF4-FFF2-40B4-BE49-F238E27FC236}">
                <a16:creationId xmlns:a16="http://schemas.microsoft.com/office/drawing/2014/main" id="{045A7CC9-FF06-42C2-BC30-D26675C4E7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53141" y="70474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3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0B3597-31DC-4000-ACF3-F316BA667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hr-HR" b="1" i="0" u="none" strike="noStrike" baseline="0" dirty="0">
                <a:ea typeface="Tahoma" panose="020B0604030504040204" pitchFamily="34" charset="0"/>
                <a:cs typeface="Tahoma" panose="020B0604030504040204" pitchFamily="34" charset="0"/>
              </a:rPr>
              <a:t>Znamenitosti – Gornji grad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20DA573-C550-4875-935C-2EB8899CD1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hr-HR" b="0" i="0" u="none" strike="noStrike" baseline="0" dirty="0"/>
              <a:t>Crkva sv. Marka</a:t>
            </a:r>
          </a:p>
          <a:p>
            <a:pPr marR="0" lvl="0" rtl="0"/>
            <a:r>
              <a:rPr lang="hr-HR" b="0" i="0" u="none" strike="noStrike" baseline="0" dirty="0"/>
              <a:t>Crkva sv. Katarine</a:t>
            </a:r>
          </a:p>
          <a:p>
            <a:pPr marR="0" lvl="0" rtl="0"/>
            <a:r>
              <a:rPr lang="hr-HR" b="0" i="0" u="none" strike="noStrike" baseline="0" dirty="0"/>
              <a:t>Kamenita vrata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95954807-E626-4B4F-B24A-2257C6552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913" y="2037066"/>
            <a:ext cx="5450887" cy="323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200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6124ECB-7031-460F-93EB-2C8438B33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hr-HR" b="1" i="0" u="none" strike="noStrike" baseline="0" dirty="0"/>
              <a:t>Znamenitosti – Donji grad</a:t>
            </a:r>
            <a:endParaRPr lang="hr-HR" b="1" i="0" u="none" strike="noStrike" baseline="0" dirty="0">
              <a:latin typeface="Times New Roman" panose="02020603050405020304" pitchFamily="18" charset="0"/>
            </a:endParaRP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A5E3AD0-8DF3-4C27-B46F-B83B14E203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hr-HR" b="0" i="0" u="none" strike="noStrike" baseline="0" dirty="0"/>
              <a:t>Hrvatsko narodno kazalište</a:t>
            </a:r>
          </a:p>
          <a:p>
            <a:pPr marR="0" lvl="0" rtl="0"/>
            <a:r>
              <a:rPr lang="hr-HR" b="0" i="0" u="none" strike="noStrike" baseline="0" dirty="0"/>
              <a:t>Trg bana Jelačića</a:t>
            </a:r>
          </a:p>
          <a:p>
            <a:pPr marR="0" lvl="0" rtl="0"/>
            <a:r>
              <a:rPr lang="hr-HR" b="0" i="0" u="none" strike="noStrike" baseline="0" dirty="0"/>
              <a:t>Ilica</a:t>
            </a:r>
          </a:p>
          <a:p>
            <a:pPr marR="0" lvl="0" rtl="0"/>
            <a:r>
              <a:rPr lang="hr-HR" b="0" i="0" u="none" strike="noStrike" baseline="0" dirty="0"/>
              <a:t>Cvjetni trg</a:t>
            </a:r>
          </a:p>
          <a:p>
            <a:pPr marR="0" lvl="0" rtl="0"/>
            <a:r>
              <a:rPr lang="hr-HR" b="0" i="0" u="none" strike="noStrike" baseline="0" dirty="0"/>
              <a:t>park Zrinjevac</a:t>
            </a:r>
            <a:endParaRPr lang="hr-HR" b="0" i="0" u="none" strike="noStrike" baseline="0" dirty="0">
              <a:latin typeface="Times New Roman" panose="02020603050405020304" pitchFamily="18" charset="0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AF456F9-29FF-4830-A99C-8C42691D1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564" y="2542479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94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F5D80B-C610-4C75-8EF0-570B62F20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hr-HR" b="1" i="0" u="none" strike="noStrike" baseline="0" dirty="0"/>
              <a:t>Znamenitosti – Kaptol i Dolac</a:t>
            </a:r>
            <a:endParaRPr lang="hr-HR" b="1" i="0" u="none" strike="noStrike" baseline="0" dirty="0">
              <a:latin typeface="Times New Roman" panose="02020603050405020304" pitchFamily="18" charset="0"/>
            </a:endParaRP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9327713-D288-4C33-BB1B-CFCE9352CB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hr-HR" b="0" i="0" u="none" strike="noStrike" baseline="0" dirty="0"/>
              <a:t>Zagrebačka katedrala</a:t>
            </a:r>
          </a:p>
          <a:p>
            <a:pPr marR="0" lvl="0" rtl="0"/>
            <a:r>
              <a:rPr lang="hr-HR" b="0" i="0" u="none" strike="noStrike" baseline="0" dirty="0"/>
              <a:t>tržnica Dolac</a:t>
            </a:r>
          </a:p>
          <a:p>
            <a:pPr marR="0" lvl="0" rtl="0"/>
            <a:r>
              <a:rPr lang="hr-HR" b="0" i="0" u="none" strike="noStrike" baseline="0" dirty="0"/>
              <a:t>Tkalčićeva ulica</a:t>
            </a:r>
            <a:endParaRPr lang="hr-HR" b="0" i="0" u="none" strike="noStrike" baseline="0" dirty="0">
              <a:latin typeface="Times New Roman" panose="02020603050405020304" pitchFamily="18" charset="0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4D0D9F1-E5FF-4308-9933-B609CA1E8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964" y="2412406"/>
            <a:ext cx="2233310" cy="280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14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C2C245E-9616-45BF-96B6-272BB050C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hr-HR" b="1" i="0" u="none" strike="noStrike" baseline="0" dirty="0"/>
              <a:t>Znamenitosti – Ostalo</a:t>
            </a:r>
            <a:endParaRPr lang="hr-HR" b="1" i="0" u="none" strike="noStrike" baseline="0" dirty="0">
              <a:latin typeface="Times New Roman" panose="02020603050405020304" pitchFamily="18" charset="0"/>
            </a:endParaRP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70C1610-0BEB-4645-86EB-A9478262AB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hr-HR" b="0" i="0" u="none" strike="noStrike" baseline="0" dirty="0"/>
              <a:t>park Maksimir</a:t>
            </a:r>
          </a:p>
          <a:p>
            <a:pPr marR="0" lvl="0" rtl="0"/>
            <a:r>
              <a:rPr lang="hr-HR" b="0" i="0" u="none" strike="noStrike" baseline="0" dirty="0"/>
              <a:t>zoološki vrt</a:t>
            </a:r>
          </a:p>
          <a:p>
            <a:pPr marR="0" lvl="0" rtl="0"/>
            <a:r>
              <a:rPr lang="hr-HR" b="0" i="0" u="none" strike="noStrike" baseline="0" dirty="0"/>
              <a:t>groblje Mirogoj</a:t>
            </a:r>
          </a:p>
          <a:p>
            <a:pPr marR="0" lvl="0" rtl="0"/>
            <a:r>
              <a:rPr lang="hr-HR" b="0" i="0" u="none" strike="noStrike" baseline="0" dirty="0"/>
              <a:t>sportsko-rekreacijski centar Jarun</a:t>
            </a:r>
          </a:p>
          <a:p>
            <a:pPr marR="0" lvl="0" rtl="0"/>
            <a:r>
              <a:rPr lang="hr-HR" b="0" i="0" u="none" strike="noStrike" baseline="0" dirty="0"/>
              <a:t>sportska dvorana Arena Zagreb</a:t>
            </a:r>
            <a:endParaRPr lang="hr-HR" b="0" i="0" u="none" strike="noStrike" baseline="0" dirty="0">
              <a:latin typeface="Times New Roman" panose="02020603050405020304" pitchFamily="18" charset="0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F062E82-7FFC-4ED2-8860-CEE6C657C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993" y="2119045"/>
            <a:ext cx="3926371" cy="261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70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Opći podaci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površina – 641 km</a:t>
            </a:r>
            <a:r>
              <a:rPr lang="hr-HR" baseline="30000" dirty="0"/>
              <a:t>2</a:t>
            </a:r>
            <a:r>
              <a:rPr lang="hr-HR" dirty="0"/>
              <a:t> </a:t>
            </a:r>
          </a:p>
          <a:p>
            <a:r>
              <a:rPr lang="hr-HR" dirty="0"/>
              <a:t>nadmorska visina – 122 mnm</a:t>
            </a:r>
          </a:p>
          <a:p>
            <a:r>
              <a:rPr lang="hr-HR" dirty="0"/>
              <a:t>broj stanovnika – 790 tis. 2011.</a:t>
            </a:r>
          </a:p>
          <a:p>
            <a:r>
              <a:rPr lang="hr-HR" dirty="0"/>
              <a:t>dan grada – 31. svibnja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25688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Povijest Zagreba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hr-HR" dirty="0"/>
              <a:t>nastao iz dva naselja na susjednim brežuljcima (Gradec, Kaptol)</a:t>
            </a:r>
          </a:p>
          <a:p>
            <a:r>
              <a:rPr lang="hr-HR" dirty="0"/>
              <a:t>1904. – prvi pisani spomen Zagreba</a:t>
            </a:r>
          </a:p>
          <a:p>
            <a:r>
              <a:rPr lang="hr-HR" dirty="0"/>
              <a:t>1242. – postaje slobodan kraljevski grad (povelja Zlatna bula)</a:t>
            </a:r>
          </a:p>
          <a:p>
            <a:r>
              <a:rPr lang="hr-HR" dirty="0"/>
              <a:t>1557. – prvi puta se spominje kao glavni grad Hrvatske</a:t>
            </a:r>
          </a:p>
          <a:p>
            <a:r>
              <a:rPr lang="hr-HR" dirty="0"/>
              <a:t>1776. – preseljeno sjedište Hrvatskog kraljevskog vijeća (Vlade)</a:t>
            </a:r>
          </a:p>
          <a:p>
            <a:r>
              <a:rPr lang="hr-HR" dirty="0"/>
              <a:t>1850. – Kaptol, Gradec i Vlaška Ves ujedinjeni u grad Zagreb</a:t>
            </a:r>
          </a:p>
          <a:p>
            <a:r>
              <a:rPr lang="hr-HR" dirty="0"/>
              <a:t>1991. – glavni grad neovisne i suverene Republike Hrvatske</a:t>
            </a:r>
          </a:p>
          <a:p>
            <a:endParaRPr lang="hr-HR" dirty="0"/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57192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A19BFB-2423-45C8-BAD2-A61566DAF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3480"/>
            <a:ext cx="10515600" cy="1325563"/>
          </a:xfrm>
        </p:spPr>
        <p:txBody>
          <a:bodyPr>
            <a:normAutofit/>
          </a:bodyPr>
          <a:lstStyle/>
          <a:p>
            <a:r>
              <a:rPr lang="hr-HR" sz="4800" dirty="0">
                <a:solidFill>
                  <a:schemeClr val="accent5">
                    <a:lumMod val="50000"/>
                  </a:schemeClr>
                </a:solidFill>
              </a:rPr>
              <a:t>Zemljopisni položaj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C99A518-DFA0-4B2E-89B2-D7A6244B77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3000" dirty="0">
                <a:solidFill>
                  <a:schemeClr val="accent5">
                    <a:lumMod val="50000"/>
                  </a:schemeClr>
                </a:solidFill>
              </a:rPr>
              <a:t>u kontinentalnoj središnjoj Hrvatskoj</a:t>
            </a:r>
          </a:p>
          <a:p>
            <a:r>
              <a:rPr lang="hr-HR" sz="3000" dirty="0">
                <a:solidFill>
                  <a:schemeClr val="accent5">
                    <a:lumMod val="50000"/>
                  </a:schemeClr>
                </a:solidFill>
              </a:rPr>
              <a:t>na južnim obroncima Medvednice</a:t>
            </a:r>
          </a:p>
          <a:p>
            <a:r>
              <a:rPr lang="hr-HR" sz="3000" dirty="0">
                <a:solidFill>
                  <a:schemeClr val="accent5">
                    <a:lumMod val="50000"/>
                  </a:schemeClr>
                </a:solidFill>
              </a:rPr>
              <a:t>na obalama rijeke Save</a:t>
            </a:r>
          </a:p>
          <a:p>
            <a:r>
              <a:rPr lang="hr-HR" sz="3000" dirty="0">
                <a:solidFill>
                  <a:schemeClr val="accent5">
                    <a:lumMod val="50000"/>
                  </a:schemeClr>
                </a:solidFill>
              </a:rPr>
              <a:t>na jugozapadnom dijelu Panonske nizine</a:t>
            </a:r>
          </a:p>
          <a:p>
            <a:r>
              <a:rPr lang="hr-HR" sz="3000" dirty="0">
                <a:solidFill>
                  <a:schemeClr val="accent5">
                    <a:lumMod val="50000"/>
                  </a:schemeClr>
                </a:solidFill>
              </a:rPr>
              <a:t>između alpske, dinarske, jadranske i panonske regije</a:t>
            </a:r>
          </a:p>
          <a:p>
            <a:endParaRPr lang="hr-HR" sz="3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841E575-5ACF-47F4-A47E-2643F372C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BD2AD-5F20-4E89-90CB-1E12D5A5E124}" type="datetime1">
              <a:rPr lang="hr-HR" smtClean="0">
                <a:solidFill>
                  <a:schemeClr val="accent5">
                    <a:lumMod val="50000"/>
                  </a:schemeClr>
                </a:solidFill>
              </a:rPr>
              <a:t>16.06.2025.</a:t>
            </a:fld>
            <a:endParaRPr lang="hr-H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1CB853DE-76F3-416C-B846-18656A2F6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4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04632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8A19BFB-2423-45C8-BAD2-A61566DAF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800" dirty="0">
                <a:solidFill>
                  <a:schemeClr val="accent5">
                    <a:lumMod val="50000"/>
                  </a:schemeClr>
                </a:solidFill>
              </a:rPr>
              <a:t>Zemljopisni položaj</a:t>
            </a:r>
          </a:p>
        </p:txBody>
      </p:sp>
      <p:graphicFrame>
        <p:nvGraphicFramePr>
          <p:cNvPr id="4" name="Rezervirano mjesto sadržaja 3">
            <a:extLst>
              <a:ext uri="{FF2B5EF4-FFF2-40B4-BE49-F238E27FC236}">
                <a16:creationId xmlns:a16="http://schemas.microsoft.com/office/drawing/2014/main" id="{58565DC6-ABC4-4305-89A6-629ECDEED9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89351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1E7AF44-E779-4B93-AF6E-73FF36900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0ADBA-EBB5-4445-A786-8607DEDD24C4}" type="datetime1">
              <a:rPr lang="hr-HR" smtClean="0">
                <a:solidFill>
                  <a:schemeClr val="accent5">
                    <a:lumMod val="50000"/>
                  </a:schemeClr>
                </a:solidFill>
              </a:rPr>
              <a:t>16.06.2025.</a:t>
            </a:fld>
            <a:endParaRPr lang="hr-H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AE257FA-BD68-4A57-8260-60449AED0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5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12292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73BB62-7D15-497F-BE90-20819B33B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800" dirty="0">
                <a:solidFill>
                  <a:schemeClr val="accent5">
                    <a:lumMod val="50000"/>
                  </a:schemeClr>
                </a:solidFill>
              </a:rPr>
              <a:t>Broj stanovnika</a:t>
            </a:r>
          </a:p>
        </p:txBody>
      </p:sp>
      <p:graphicFrame>
        <p:nvGraphicFramePr>
          <p:cNvPr id="4" name="Tablica 4">
            <a:extLst>
              <a:ext uri="{FF2B5EF4-FFF2-40B4-BE49-F238E27FC236}">
                <a16:creationId xmlns:a16="http://schemas.microsoft.com/office/drawing/2014/main" id="{4064BCF8-89D9-4B8B-B21F-B598422171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5352206"/>
              </p:ext>
            </p:extLst>
          </p:nvPr>
        </p:nvGraphicFramePr>
        <p:xfrm>
          <a:off x="838200" y="2576199"/>
          <a:ext cx="5940000" cy="17056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3320826888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6287023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478518869"/>
                    </a:ext>
                  </a:extLst>
                </a:gridCol>
              </a:tblGrid>
              <a:tr h="516883">
                <a:tc>
                  <a:txBody>
                    <a:bodyPr/>
                    <a:lstStyle/>
                    <a:p>
                      <a:pPr algn="ctr"/>
                      <a:endParaRPr lang="hr-HR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2001.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2011.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923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Ukupno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779.145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790.017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197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Muškarci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363.992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369.339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9275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Žene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415.153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20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420.678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3379517"/>
                  </a:ext>
                </a:extLst>
              </a:tr>
            </a:tbl>
          </a:graphicData>
        </a:graphic>
      </p:graphicFrame>
      <p:pic>
        <p:nvPicPr>
          <p:cNvPr id="9" name="Slika 8">
            <a:extLst>
              <a:ext uri="{FF2B5EF4-FFF2-40B4-BE49-F238E27FC236}">
                <a16:creationId xmlns:a16="http://schemas.microsoft.com/office/drawing/2014/main" id="{1DDBF192-BA89-4EFA-B6A6-89B21097E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546230" y="2519784"/>
            <a:ext cx="2101145" cy="3524036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3CB97BCE-2073-4741-9557-2F5E614F184C}"/>
              </a:ext>
            </a:extLst>
          </p:cNvPr>
          <p:cNvSpPr txBox="1"/>
          <p:nvPr/>
        </p:nvSpPr>
        <p:spPr>
          <a:xfrm>
            <a:off x="838200" y="4656779"/>
            <a:ext cx="4289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i="1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</a:rPr>
              <a:t>Izvor: DZS, Popis stanovništva</a:t>
            </a:r>
            <a:endParaRPr lang="hr-HR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1" name="Rezervirano mjesto datuma 10">
            <a:extLst>
              <a:ext uri="{FF2B5EF4-FFF2-40B4-BE49-F238E27FC236}">
                <a16:creationId xmlns:a16="http://schemas.microsoft.com/office/drawing/2014/main" id="{FA9C94DF-CBEE-45FD-880E-7348DE04B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2BC21-DC7D-4E44-8B50-8970432DF7F3}" type="datetime1">
              <a:rPr lang="hr-HR" smtClean="0">
                <a:solidFill>
                  <a:schemeClr val="accent5">
                    <a:lumMod val="50000"/>
                  </a:schemeClr>
                </a:solidFill>
              </a:rPr>
              <a:t>16.06.2025.</a:t>
            </a:fld>
            <a:endParaRPr lang="hr-H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Rezervirano mjesto broja slajda 11">
            <a:extLst>
              <a:ext uri="{FF2B5EF4-FFF2-40B4-BE49-F238E27FC236}">
                <a16:creationId xmlns:a16="http://schemas.microsoft.com/office/drawing/2014/main" id="{7C10AB44-666A-4B02-BD59-4A3D3C472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6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6897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Rezervirano mjesto sadržaja 10">
            <a:extLst>
              <a:ext uri="{FF2B5EF4-FFF2-40B4-BE49-F238E27FC236}">
                <a16:creationId xmlns:a16="http://schemas.microsoft.com/office/drawing/2014/main" id="{EE368862-8C57-45BD-B90E-397E7AA7A2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1873727"/>
              </p:ext>
            </p:extLst>
          </p:nvPr>
        </p:nvGraphicFramePr>
        <p:xfrm>
          <a:off x="899845" y="729000"/>
          <a:ext cx="108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ezervirano mjesto datuma 11">
            <a:extLst>
              <a:ext uri="{FF2B5EF4-FFF2-40B4-BE49-F238E27FC236}">
                <a16:creationId xmlns:a16="http://schemas.microsoft.com/office/drawing/2014/main" id="{A8EB9957-BBCE-48C5-985B-0399D10BD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54CE0-448D-412E-A54D-1B2C00385956}" type="datetime1">
              <a:rPr lang="hr-HR" smtClean="0">
                <a:solidFill>
                  <a:schemeClr val="accent5">
                    <a:lumMod val="50000"/>
                  </a:schemeClr>
                </a:solidFill>
              </a:rPr>
              <a:t>16.06.2025.</a:t>
            </a:fld>
            <a:endParaRPr lang="hr-H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Rezervirano mjesto broja slajda 12">
            <a:extLst>
              <a:ext uri="{FF2B5EF4-FFF2-40B4-BE49-F238E27FC236}">
                <a16:creationId xmlns:a16="http://schemas.microsoft.com/office/drawing/2014/main" id="{5F53E61A-8099-4A34-9A73-F6D8B252F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7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25464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C382D6-3612-47CA-8CB1-7007B7BCA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Stanovništvo prema dobi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3F94C8D-986F-44B4-9C80-7E59D1108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62E37-AC13-4B96-96D0-599F0DA2EB83}" type="datetime1">
              <a:rPr lang="hr-HR" smtClean="0"/>
              <a:t>16.06.2025.</a:t>
            </a:fld>
            <a:endParaRPr lang="hr-HR" dirty="0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B7C1AEDF-D87D-4D10-9E95-7BDBBC2D7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8</a:t>
            </a:fld>
            <a:endParaRPr lang="hr-HR" dirty="0"/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CE13BC45-2D53-4158-AC3A-9EA2E0669B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734408"/>
              </p:ext>
            </p:extLst>
          </p:nvPr>
        </p:nvGraphicFramePr>
        <p:xfrm>
          <a:off x="1080405" y="1885896"/>
          <a:ext cx="10273395" cy="3867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Worksheet" r:id="rId3" imgW="9175565" imgH="3454225" progId="Excel.Sheet.12">
                  <p:embed/>
                </p:oleObj>
              </mc:Choice>
              <mc:Fallback>
                <p:oleObj name="Worksheet" r:id="rId3" imgW="9175565" imgH="345422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0405" y="1885896"/>
                        <a:ext cx="10273395" cy="3867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3030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37EB657-1266-4ADB-8180-CCFA1E2A6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800" dirty="0">
                <a:solidFill>
                  <a:schemeClr val="accent5">
                    <a:lumMod val="50000"/>
                  </a:schemeClr>
                </a:solidFill>
              </a:rPr>
              <a:t>O Zagrebu</a:t>
            </a:r>
          </a:p>
        </p:txBody>
      </p:sp>
      <p:pic>
        <p:nvPicPr>
          <p:cNvPr id="3" name="Snimanje zaslona 2">
            <a:hlinkClick r:id="" action="ppaction://media"/>
            <a:extLst>
              <a:ext uri="{FF2B5EF4-FFF2-40B4-BE49-F238E27FC236}">
                <a16:creationId xmlns:a16="http://schemas.microsoft.com/office/drawing/2014/main" id="{33A58C5D-4B31-4EC2-BAE8-4BD7860A155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4880" y="1428108"/>
            <a:ext cx="9842241" cy="4680000"/>
          </a:xfrm>
          <a:prstGeom prst="rect">
            <a:avLst/>
          </a:prstGeom>
        </p:spPr>
      </p:pic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52910DD-B2C5-49F1-B567-E04CE75B3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D8BCE-1066-42D6-9998-0EF9B8476896}" type="datetime1">
              <a:rPr lang="hr-HR" smtClean="0">
                <a:solidFill>
                  <a:schemeClr val="accent5">
                    <a:lumMod val="50000"/>
                  </a:schemeClr>
                </a:solidFill>
              </a:rPr>
              <a:t>16.06.2025.</a:t>
            </a:fld>
            <a:endParaRPr lang="hr-H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A18B5E8-91A8-44DD-B64B-8B3BD95F8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7BE6D-4DA5-4B98-A0F4-D13F212B3B2B}" type="slidenum">
              <a:rPr lang="hr-HR" smtClean="0"/>
              <a:t>9</a:t>
            </a:fld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F4D233D9-6726-4AF6-8C61-57A4A0EA01FE}"/>
              </a:ext>
            </a:extLst>
          </p:cNvPr>
          <p:cNvSpPr txBox="1"/>
          <p:nvPr/>
        </p:nvSpPr>
        <p:spPr>
          <a:xfrm>
            <a:off x="8270697" y="1047964"/>
            <a:ext cx="2746423" cy="380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800" u="sng" dirty="0">
                <a:solidFill>
                  <a:srgbClr val="0563C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imes New Roman" panose="02020603050405020304" pitchFamily="18" charset="0"/>
                <a:hlinkClick r:id="rId5"/>
              </a:rPr>
              <a:t>https://www.zagreb.hr/</a:t>
            </a:r>
            <a:endParaRPr lang="hr-HR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621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274</Words>
  <Application>Microsoft Office PowerPoint</Application>
  <PresentationFormat>Široki zaslon</PresentationFormat>
  <Paragraphs>78</Paragraphs>
  <Slides>13</Slides>
  <Notes>0</Notes>
  <HiddenSlides>1</HiddenSlides>
  <MMClips>2</MMClips>
  <ScaleCrop>false</ScaleCrop>
  <HeadingPairs>
    <vt:vector size="10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13</vt:i4>
      </vt:variant>
      <vt:variant>
        <vt:lpstr>Prilagođene projekcije</vt:lpstr>
      </vt:variant>
      <vt:variant>
        <vt:i4>1</vt:i4>
      </vt:variant>
    </vt:vector>
  </HeadingPairs>
  <TitlesOfParts>
    <vt:vector size="19" baseType="lpstr">
      <vt:lpstr>Arial</vt:lpstr>
      <vt:lpstr>Tahoma</vt:lpstr>
      <vt:lpstr>Times New Roman</vt:lpstr>
      <vt:lpstr>Tema sustava Office</vt:lpstr>
      <vt:lpstr>Worksheet</vt:lpstr>
      <vt:lpstr>ZAGREB</vt:lpstr>
      <vt:lpstr>Opći podaci</vt:lpstr>
      <vt:lpstr>Povijest Zagreba</vt:lpstr>
      <vt:lpstr>Zemljopisni položaj</vt:lpstr>
      <vt:lpstr>Zemljopisni položaj</vt:lpstr>
      <vt:lpstr>Broj stanovnika</vt:lpstr>
      <vt:lpstr>PowerPoint prezentacija</vt:lpstr>
      <vt:lpstr>Stanovništvo prema dobi</vt:lpstr>
      <vt:lpstr>O Zagrebu</vt:lpstr>
      <vt:lpstr>Znamenitosti – Gornji grad</vt:lpstr>
      <vt:lpstr>Znamenitosti – Donji grad</vt:lpstr>
      <vt:lpstr>Znamenitosti – Kaptol i Dolac</vt:lpstr>
      <vt:lpstr>Znamenitosti – Ostalo</vt:lpstr>
      <vt:lpstr>Znamenitosti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Gorana Urukalo Čorkalo</dc:creator>
  <cp:lastModifiedBy>Gorana Urukalo Čorkalo</cp:lastModifiedBy>
  <cp:revision>18</cp:revision>
  <dcterms:created xsi:type="dcterms:W3CDTF">2025-06-13T09:13:57Z</dcterms:created>
  <dcterms:modified xsi:type="dcterms:W3CDTF">2025-06-16T12:56:50Z</dcterms:modified>
</cp:coreProperties>
</file>