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3690" autoAdjust="0"/>
  </p:normalViewPr>
  <p:slideViewPr>
    <p:cSldViewPr snapToGrid="0" showGuides="1">
      <p:cViewPr varScale="1">
        <p:scale>
          <a:sx n="58" d="100"/>
          <a:sy n="58" d="100"/>
        </p:scale>
        <p:origin x="792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3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r-HR"/>
              <a:t>Broj stanovnika u milijunima (2015.)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Broj u mil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List1!$A$2:$A$7</c:f>
              <c:strCache>
                <c:ptCount val="6"/>
                <c:pt idx="0">
                  <c:v>EU</c:v>
                </c:pt>
                <c:pt idx="1">
                  <c:v>Kina</c:v>
                </c:pt>
                <c:pt idx="2">
                  <c:v>Indija</c:v>
                </c:pt>
                <c:pt idx="3">
                  <c:v>Japan</c:v>
                </c:pt>
                <c:pt idx="4">
                  <c:v>Rusija</c:v>
                </c:pt>
                <c:pt idx="5">
                  <c:v>SAD</c:v>
                </c:pt>
              </c:strCache>
            </c:strRef>
          </c:cat>
          <c:val>
            <c:numRef>
              <c:f>List1!$B$2:$B$7</c:f>
              <c:numCache>
                <c:formatCode>#,##0</c:formatCode>
                <c:ptCount val="6"/>
                <c:pt idx="0" formatCode="General">
                  <c:v>508</c:v>
                </c:pt>
                <c:pt idx="1">
                  <c:v>1367</c:v>
                </c:pt>
                <c:pt idx="2">
                  <c:v>1252</c:v>
                </c:pt>
                <c:pt idx="3" formatCode="General">
                  <c:v>127</c:v>
                </c:pt>
                <c:pt idx="4" formatCode="General">
                  <c:v>141</c:v>
                </c:pt>
                <c:pt idx="5" formatCode="General">
                  <c:v>321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01-4667-994F-F548352D8E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3757648"/>
        <c:axId val="393757976"/>
      </c:barChart>
      <c:catAx>
        <c:axId val="393757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393757976"/>
        <c:crosses val="autoZero"/>
        <c:auto val="1"/>
        <c:lblAlgn val="ctr"/>
        <c:lblOffset val="100"/>
        <c:noMultiLvlLbl val="0"/>
      </c:catAx>
      <c:valAx>
        <c:axId val="393757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393757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E52F7-64FC-41EE-AB74-95B9F8449C5E}" type="datetimeFigureOut">
              <a:rPr lang="hr-HR" smtClean="0"/>
              <a:t>13.06.2025.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8FBF7-5484-4BCD-AD06-B18D4AF8AB6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5909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7C61AE1-C775-4ACE-8807-FE81FB23D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C81E4BFF-8198-4C4F-AE9B-CF14731299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938EA27-95BE-4338-A44A-E18825A3D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E9A2-F7D6-44A7-A322-AF38B43777E8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2FE09402-23A3-4A7B-A4B2-6D2303608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4CFBE3F-015F-4039-9CBA-63D4AB1D2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0580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7E10D5E-5BE1-431C-B18B-12E886FDE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82A050D3-6D43-4A4C-B689-0B713187B2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B5113C6-5F30-42B9-96FA-421DA7C2A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30D5-5F7A-4546-9567-2D9D7DA48293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78D10AC4-5BCD-4DA3-AC97-E92ED28D8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D045375-AB58-4F34-BD9C-4D94BEFA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0068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90D4F701-1EE6-44CF-AE79-40882CF724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B3C639E4-36D7-4CB1-8872-B18FADB4D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45B39E9-5FE5-449A-91D3-863E2AC15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D795-2E59-4686-B51C-E8E930B3A477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1A0B7EB-BA5B-4E94-8CF8-F4800CBB4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838F528-5863-412D-99B5-B520EB502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36416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493EA13-3BC8-46E8-836B-D56F3CE0C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D3B8B401-171C-41D0-B505-F0AAB97B31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4FEF976-D542-4AE9-8E44-05D8F947A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DD8A-3376-4573-99E6-A24C18CFF4B5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88A8B8F-AA88-418A-85D5-24EE91A99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850B87A-F288-458A-8DA2-25F00D636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9B68-48CE-40C3-B798-E96C19A6082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7585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9B5E375-259D-4AA6-AD61-3CE4878CD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04101AC-EE7F-48B7-8F8B-945AEC6B4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9A6C087-78D5-4BD4-BA09-2216B0909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17FE-FBE7-483D-B691-E42051B83F7F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C7E51D6-C3AF-4D84-B087-AE18B615A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45E8BB1-5827-4251-ADB9-D09B422F7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20502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EB630E3-552E-451B-BC17-E0062B4A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A5D0AF6-BE02-46B6-B55C-D117BB3F4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B996FCD-3EC3-4DA2-BBA4-378C35AC7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B9AA-4081-46D8-A1C9-6EF60DC1E992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D01B286-649C-4B01-BE7A-250FDC9F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DC8DDBF-1F37-4A9A-96EF-778E82C00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9843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D8D769D-D4D6-4D53-A9D2-5B768C53C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3A8802CE-042D-4A11-A3C2-F9527A90A1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05823786-090E-4010-BF46-55A79EBCB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45865663-B1BD-459A-BFDF-8849BB43C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2D7-24C5-430D-8DB5-09764CD9FA09}" type="datetime1">
              <a:rPr lang="hr-HR" smtClean="0"/>
              <a:t>13.06.2025.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317CE27A-AC0C-4B7D-AEDB-D0000165E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2F0A9D47-973B-4D74-ABD6-823C28E6A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7548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3D4304C-D594-4DB4-8281-DAB83822E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77110EE-29E2-492C-B28E-72F6BCFD1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C0383ADB-A4EC-40CD-B3C4-6E7913C856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98FA138-B75D-4015-92E1-5423D90EE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BFACA9E8-4960-48E3-88C2-B5A76B08BF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59804930-78DD-47BA-886E-837651AB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A139-7A12-46D3-BD8F-B617FC45013E}" type="datetime1">
              <a:rPr lang="hr-HR" smtClean="0"/>
              <a:t>13.06.2025.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E1432FB1-9BD7-43FF-B787-766979FCF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7D2D17B4-BF31-4C06-8D81-087D77917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1220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CBDF837-AEB6-4972-9212-0E33B0577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243267C4-E8DA-410F-B89C-7C6E5DAC8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ACAD-9CE1-4EB5-B463-A53AAA29A776}" type="datetime1">
              <a:rPr lang="hr-HR" smtClean="0"/>
              <a:t>13.06.2025.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70CDF8-1640-4B36-95F2-C33EE20C7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E53ABDCD-507B-4644-9FA6-B3A53964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93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06EC4DAE-1ABD-42A5-B90A-16347C417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0342-38B0-442D-B83E-084BB5A963EE}" type="datetime1">
              <a:rPr lang="hr-HR" smtClean="0"/>
              <a:t>13.06.2025.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B6BE42BF-6726-404C-855F-C072317C6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85CBF219-3FB5-44E5-A86C-781370697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57459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7FE4EC2-3A10-48E7-B842-E10743EDC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7650C29-8F7C-4FBD-8429-971D588C3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B600F585-C3A7-4978-B6BC-4428C4B51B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B1CBB1D9-F1EE-4C13-AD91-EE11EBF7A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7317C-AD64-42FC-A742-E0EF6CC9614B}" type="datetime1">
              <a:rPr lang="hr-HR" smtClean="0"/>
              <a:t>13.06.2025.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5DFAF398-5759-4153-B2D7-D293919FA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05E360C-C00D-4646-948A-2D20875FB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49866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8C7D652-47A8-47DC-9BF3-44DE29F59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EA91A6FC-96EF-4466-BB36-34E56D3336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943643D-11A5-402D-B918-AEE040BC9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96C7D2E-6F40-431F-B5D4-5755C2AEF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74B2-B5C4-4464-B7BC-418E76280E91}" type="datetime1">
              <a:rPr lang="hr-HR" smtClean="0"/>
              <a:t>13.06.2025.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3FB0FA44-B53C-4235-B4AE-43534C6CB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1AFDB105-5FF8-46FA-A8CF-91CB591B0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00001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6FE9A581-12F4-40D9-8849-B44DC3543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08A04765-6027-44CC-A8D5-CFB943FAD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628828A-B34E-4DB1-8B41-7AA457E3A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0E7BE-4E48-408D-A9F2-3987BE6D2D3F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C1A3FBE-45E0-4F46-B68A-70B55CA33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EF3D136C-4398-4909-8B73-918EF8AFC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A2C96-6B41-4AD1-893A-0227A0503E90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2DF173F3-C0DD-473D-8671-6F012261388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0"/>
            <a:ext cx="112395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0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uropa.eu/european-union/contact_hr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E4BDA85-27EA-425F-8C1C-12537318E0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b="1" dirty="0"/>
              <a:t>Europska unija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AFE8AC4B-8542-4035-B92B-EC42CBF5AB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6451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9C5D05B-0605-4FCC-98C3-2969D1B79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1" i="0" u="none" strike="noStrike" baseline="0" dirty="0">
                <a:latin typeface="Arial" panose="020B0604020202020204" pitchFamily="34" charset="0"/>
              </a:rPr>
              <a:t>Kontakt s EU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7E9D4C9-41D8-4B58-A414-857F3446E5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 dirty="0">
                <a:latin typeface="Arial" panose="020B0604020202020204" pitchFamily="34" charset="0"/>
              </a:rPr>
              <a:t>Imate pitanja o Europskoj uniji? Europe </a:t>
            </a:r>
            <a:r>
              <a:rPr lang="hr-HR" b="0" i="0" u="none" strike="noStrike" baseline="0" dirty="0" err="1">
                <a:latin typeface="Arial" panose="020B0604020202020204" pitchFamily="34" charset="0"/>
              </a:rPr>
              <a:t>Direct</a:t>
            </a:r>
            <a:r>
              <a:rPr lang="hr-HR" b="0" i="0" u="none" strike="noStrike" baseline="0" dirty="0">
                <a:latin typeface="Arial" panose="020B0604020202020204" pitchFamily="34" charset="0"/>
              </a:rPr>
              <a:t> može vam pomoći</a:t>
            </a:r>
          </a:p>
          <a:p>
            <a:pPr marR="0" lvl="0" rtl="0"/>
            <a:r>
              <a:rPr lang="hr-HR" b="0" i="0" u="none" strike="noStrike" baseline="0" dirty="0">
                <a:latin typeface="Arial" panose="020B0604020202020204" pitchFamily="34" charset="0"/>
              </a:rPr>
              <a:t>telefonski, e-poštom ili putem web-razgovora</a:t>
            </a:r>
          </a:p>
          <a:p>
            <a:pPr marR="0" lvl="0" rtl="0"/>
            <a:r>
              <a:rPr lang="pl-PL" b="0" i="0" u="none" strike="noStrike" baseline="0" dirty="0">
                <a:latin typeface="Arial" panose="020B0604020202020204" pitchFamily="34" charset="0"/>
              </a:rPr>
              <a:t>više od 500 regionalnih informacijskih centara</a:t>
            </a:r>
          </a:p>
          <a:p>
            <a:pPr marR="0" lvl="0" rtl="0"/>
            <a:r>
              <a:rPr lang="hr-HR" b="0" i="0" u="none" strike="noStrike" baseline="0" dirty="0">
                <a:latin typeface="Arial" panose="020B0604020202020204" pitchFamily="34" charset="0"/>
              </a:rPr>
              <a:t>web: </a:t>
            </a:r>
            <a:r>
              <a:rPr lang="hr-HR" b="0" i="0" u="none" strike="noStrike" baseline="0" dirty="0">
                <a:latin typeface="Arial" panose="020B0604020202020204" pitchFamily="34" charset="0"/>
                <a:hlinkClick r:id="rId2"/>
              </a:rPr>
              <a:t>europa.eu/</a:t>
            </a:r>
            <a:r>
              <a:rPr lang="hr-HR" b="0" i="0" u="none" strike="noStrike" baseline="0" dirty="0" err="1">
                <a:latin typeface="Arial" panose="020B0604020202020204" pitchFamily="34" charset="0"/>
                <a:hlinkClick r:id="rId2"/>
              </a:rPr>
              <a:t>europedirect</a:t>
            </a:r>
            <a:r>
              <a:rPr lang="hr-HR" b="0" i="0" u="none" strike="noStrike" baseline="0" dirty="0">
                <a:latin typeface="Arial" panose="020B0604020202020204" pitchFamily="34" charset="0"/>
                <a:hlinkClick r:id="rId2"/>
              </a:rPr>
              <a:t> </a:t>
            </a:r>
            <a:endParaRPr lang="hr-HR" b="0" i="0" u="none" strike="noStrike" baseline="0" dirty="0">
              <a:latin typeface="Arial" panose="020B0604020202020204" pitchFamily="34" charset="0"/>
            </a:endParaRP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949FDF1-B7AB-442C-8D5D-37B789987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00755-9494-49C0-8751-A9EC5992EC77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2EB1AFA8-A324-4C19-BCD6-4F3A7FC89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9B68-48CE-40C3-B798-E96C19A60828}" type="slidenum">
              <a:rPr lang="hr-HR" smtClean="0"/>
              <a:t>10</a:t>
            </a:fld>
            <a:endParaRPr lang="hr-HR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CBE53A8A-0998-476B-AACE-EB6F811DE38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546" y="4001294"/>
            <a:ext cx="1929130" cy="19291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0539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9CF523C-466E-4594-B3BF-CBB129E36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1" i="0" u="none" strike="noStrike" baseline="0">
                <a:latin typeface="Arial" panose="020B0604020202020204" pitchFamily="34" charset="0"/>
              </a:rPr>
              <a:t>Što je Europska unija?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8DE54179-84B5-4C77-A942-59A2D38763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međunarodna organizacija 28 europskih država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ekonomska i politička unija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jedinstvena međuvladina i nadnacionalna zajednica europskih država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nastala kao rezultat procesa suradnje i integracije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proces započeo 1951. godine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formalno uspostavljena 1. studenoga 1993. godine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B483593-3D92-43F0-A956-87BF1AA9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C072-7ABF-4F03-9FA3-A92D1951301F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170FB5E5-0E58-49C1-B2F5-948BC8163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9B68-48CE-40C3-B798-E96C19A60828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11225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223F473-6E41-4104-B79B-11DD067F8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1" i="0" u="none" strike="noStrike" baseline="0">
                <a:latin typeface="Arial" panose="020B0604020202020204" pitchFamily="34" charset="0"/>
              </a:rPr>
              <a:t>Države utemeljiteljice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5CBFA51D-F792-4D89-9A8E-FF6D7FD01A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Francuska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Njemačka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Italija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Belgija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Nizozemska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Luksemburg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B96DBC2A-F5FB-4E07-9223-EBEA1D3A1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ED50-EED3-4E30-BDC3-DDAE1FE0FA43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5D8C0B04-7F83-4E5E-AB1B-D3D3F46BE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9B68-48CE-40C3-B798-E96C19A60828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10146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22185C1-FCA5-4F88-8688-3706DB2E7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1" i="0" u="none" strike="noStrike" baseline="0">
                <a:latin typeface="Arial" panose="020B0604020202020204" pitchFamily="34" charset="0"/>
              </a:rPr>
              <a:t>Proširenja članstva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69523CB-2F75-4076-A085-40D36F1E28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sv-SE" b="0" i="0" u="none" strike="noStrike" baseline="0">
                <a:latin typeface="Arial" panose="020B0604020202020204" pitchFamily="34" charset="0"/>
              </a:rPr>
              <a:t>1973. – Velika Britanija, Danska, Irska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1981. – Grčka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1986. – Španjolska, Portugal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1995. – Austrija, Finska, Švedska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2004. – Cipar, Češka, Estonija, Latvija, Litva, Mađarska,</a:t>
            </a:r>
            <a:br>
              <a:rPr lang="hr-HR" b="0" i="0" u="none" strike="noStrike" baseline="0">
                <a:latin typeface="Arial" panose="020B0604020202020204" pitchFamily="34" charset="0"/>
              </a:rPr>
            </a:br>
            <a:r>
              <a:rPr lang="hr-HR" b="0" i="0" u="none" strike="noStrike" baseline="0">
                <a:latin typeface="Arial" panose="020B0604020202020204" pitchFamily="34" charset="0"/>
              </a:rPr>
              <a:t>Poljska, Slovačka, Slovenija, Malta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2007. – Rumunjska, Bugarska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2013. – Hrvatska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6230147-BC0C-4724-9A1D-90E21CA34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A37A6-57F2-4F11-B754-4D5934D2F78A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70D7D38C-F54C-42CE-A337-541880546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9B68-48CE-40C3-B798-E96C19A60828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787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E13C135-EDC4-4C37-9BDB-225A67D81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Države članice EU</a:t>
            </a:r>
          </a:p>
        </p:txBody>
      </p:sp>
      <p:pic>
        <p:nvPicPr>
          <p:cNvPr id="7" name="Rezervirano mjesto sadržaja 6">
            <a:extLst>
              <a:ext uri="{FF2B5EF4-FFF2-40B4-BE49-F238E27FC236}">
                <a16:creationId xmlns:a16="http://schemas.microsoft.com/office/drawing/2014/main" id="{75F8E593-8976-4811-AF50-7FF21DDFF3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620" y="501650"/>
            <a:ext cx="5311293" cy="5991225"/>
          </a:xfrm>
        </p:spPr>
      </p:pic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436EF39-F893-4B95-B745-A788AA088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17FE-FBE7-483D-B691-E42051B83F7F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2D6547EE-D6F3-42EC-9049-5407F2CA4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4495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1F74923-580C-42DD-B424-15D7C0556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Stanovništvo EU u usporedbi s ostalim dijelovima svijeta</a:t>
            </a:r>
          </a:p>
        </p:txBody>
      </p:sp>
      <p:graphicFrame>
        <p:nvGraphicFramePr>
          <p:cNvPr id="8" name="Rezervirano mjesto sadržaja 7">
            <a:extLst>
              <a:ext uri="{FF2B5EF4-FFF2-40B4-BE49-F238E27FC236}">
                <a16:creationId xmlns:a16="http://schemas.microsoft.com/office/drawing/2014/main" id="{C95A1EF5-850C-4C36-9899-88826ACBF9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70547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D0021C8-43A9-4041-9CB2-52E7AEC02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17FE-FBE7-483D-B691-E42051B83F7F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38977243-3B97-46F9-887B-07A19A52C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C96-6B41-4AD1-893A-0227A0503E90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3777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89DC7A0-CB0E-4C26-B230-BF4A48AEB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1" i="0" u="none" strike="noStrike" baseline="0" dirty="0">
                <a:latin typeface="Arial" panose="020B0604020202020204" pitchFamily="34" charset="0"/>
              </a:rPr>
              <a:t>Institucije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3337E886-8FB3-4357-9A3B-D0E1CB4D8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Europski parlament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Europsko vijeće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Vijeće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Europska komisija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Sud Europske unije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Europska središnja banka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Revizorski sud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798656D-45F8-40F4-8302-040A1CE09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46EA-B331-4F4E-A2F6-90EA52DBF862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5775DD84-0840-4FFA-9B96-9FF230BD8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9B68-48CE-40C3-B798-E96C19A60828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51645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E37314F-52E4-41F9-8EAB-FA3EF7130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1" i="0" u="none" strike="noStrike" baseline="0">
                <a:latin typeface="Arial" panose="020B0604020202020204" pitchFamily="34" charset="0"/>
              </a:rPr>
              <a:t>Ciljevi EU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807A30C-8D6F-40EE-BADD-C36BE2A79A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promicati mir, svoje vrijednosti i dobrobit svojih građana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zajamčiti slobodu, sigurnost i pravdu bez unutarnjih granica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održivi razvoj 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boriti se protiv socijalne isključenosti i diskriminacije</a:t>
            </a:r>
          </a:p>
          <a:p>
            <a:pPr marR="0" lvl="0" rtl="0"/>
            <a:r>
              <a:rPr lang="pl-PL" b="0" i="0" u="none" strike="noStrike" baseline="0">
                <a:latin typeface="Arial" panose="020B0604020202020204" pitchFamily="34" charset="0"/>
              </a:rPr>
              <a:t>promicati znanstveni i tehnološki napredak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pojačati ekonomsku, socijalnu i teritorijalnu koheziju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pojačati solidarnost među državama članicama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poštovati bogatu kulturnu i jezičnu raznolikost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uspostaviti ekonomsku i monetarnu uniju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937E2122-129D-4F62-AA9D-140ECCD45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ED972-B066-4F74-82CD-46B5FADA5C51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8A967048-69A2-44CF-BAF9-FAAA37E52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9B68-48CE-40C3-B798-E96C19A60828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2213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9CDB2D8-9C44-4770-9200-035661E84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1" i="0" u="none" strike="noStrike" baseline="0" dirty="0">
                <a:latin typeface="Arial" panose="020B0604020202020204" pitchFamily="34" charset="0"/>
              </a:rPr>
              <a:t>Vrijednosti EU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A7360BA-BEF1-491D-A2B9-B5D6204CDA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ljudsko dostojanstvo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sloboda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demokracija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jednakost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vladavina prava</a:t>
            </a:r>
          </a:p>
          <a:p>
            <a:pPr marR="0" lvl="0" rtl="0"/>
            <a:r>
              <a:rPr lang="hr-HR" b="0" i="0" u="none" strike="noStrike" baseline="0">
                <a:latin typeface="Arial" panose="020B0604020202020204" pitchFamily="34" charset="0"/>
              </a:rPr>
              <a:t>ljudska prava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28BAF71-F54C-499F-B189-9798A4D97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57692-E8A1-4817-9E54-1E941AFA6674}" type="datetime1">
              <a:rPr lang="hr-HR" smtClean="0"/>
              <a:t>13.06.2025.</a:t>
            </a:fld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3405BD35-C539-4403-8CA1-D4395BF82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9B68-48CE-40C3-B798-E96C19A60828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0964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266</Words>
  <Application>Microsoft Office PowerPoint</Application>
  <PresentationFormat>Široki zaslon</PresentationFormat>
  <Paragraphs>74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sustava Office</vt:lpstr>
      <vt:lpstr>Europska unija</vt:lpstr>
      <vt:lpstr>Što je Europska unija?</vt:lpstr>
      <vt:lpstr>Države utemeljiteljice</vt:lpstr>
      <vt:lpstr>Proširenja članstva</vt:lpstr>
      <vt:lpstr>Države članice EU</vt:lpstr>
      <vt:lpstr>Stanovništvo EU u usporedbi s ostalim dijelovima svijeta</vt:lpstr>
      <vt:lpstr>Institucije</vt:lpstr>
      <vt:lpstr>Ciljevi EU</vt:lpstr>
      <vt:lpstr>Vrijednosti EU</vt:lpstr>
      <vt:lpstr>Kontakt s EU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Gorana Urukalo Čorkalo</dc:creator>
  <cp:lastModifiedBy>Gorana Urukalo Čorkalo</cp:lastModifiedBy>
  <cp:revision>4</cp:revision>
  <dcterms:created xsi:type="dcterms:W3CDTF">2025-06-13T08:25:23Z</dcterms:created>
  <dcterms:modified xsi:type="dcterms:W3CDTF">2025-06-13T08:47:11Z</dcterms:modified>
</cp:coreProperties>
</file>