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256" r:id="rId2"/>
    <p:sldId id="271" r:id="rId3"/>
    <p:sldId id="279" r:id="rId4"/>
    <p:sldId id="281" r:id="rId5"/>
    <p:sldId id="280" r:id="rId6"/>
    <p:sldId id="257" r:id="rId7"/>
    <p:sldId id="275" r:id="rId8"/>
    <p:sldId id="276" r:id="rId9"/>
    <p:sldId id="282" r:id="rId10"/>
  </p:sldIdLst>
  <p:sldSz cx="12192000" cy="6858000"/>
  <p:notesSz cx="6858000" cy="9144000"/>
  <p:defaultTextStyle>
    <a:defPPr rtl="0">
      <a:defRPr lang="hr-h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obrodošlica" id="{E75E278A-FF0E-49A4-B170-79828D63BBAD}">
          <p14:sldIdLst>
            <p14:sldId id="256"/>
          </p14:sldIdLst>
        </p14:section>
        <p14:section name="Dizajn, pretapanje, opaske, suradnja, vođenje kroz kontrole" id="{B9B51309-D148-4332-87C2-07BE32FBCA3B}">
          <p14:sldIdLst>
            <p14:sldId id="271"/>
            <p14:sldId id="279"/>
            <p14:sldId id="281"/>
            <p14:sldId id="280"/>
            <p14:sldId id="257"/>
            <p14:sldId id="275"/>
            <p14:sldId id="276"/>
          </p14:sldIdLst>
        </p14:section>
        <p14:section name="Saznajte više" id="{2CC34DB2-6590-42C0-AD4B-A04C6060184E}">
          <p14:sldIdLst>
            <p14:sldId id="28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24726"/>
    <a:srgbClr val="404040"/>
    <a:srgbClr val="FF9B45"/>
    <a:srgbClr val="DD462F"/>
    <a:srgbClr val="F8CFB6"/>
    <a:srgbClr val="F8CAB6"/>
    <a:srgbClr val="923922"/>
    <a:srgbClr val="F5F5F5"/>
    <a:srgbClr val="F2F2F2"/>
    <a:srgbClr val="D2B4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214" autoAdjust="0"/>
  </p:normalViewPr>
  <p:slideViewPr>
    <p:cSldViewPr snapToGrid="0">
      <p:cViewPr varScale="1">
        <p:scale>
          <a:sx n="78" d="100"/>
          <a:sy n="78" d="100"/>
        </p:scale>
        <p:origin x="198" y="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9" d="100"/>
          <a:sy n="89" d="100"/>
        </p:scale>
        <p:origin x="204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 zaglavlj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hr-HR" dirty="0"/>
          </a:p>
        </p:txBody>
      </p:sp>
      <p:sp>
        <p:nvSpPr>
          <p:cNvPr id="3" name="Rezervirano mjesto za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4A01B249-818F-4E28-A3FB-E0FCDFBFE8FD}" type="datetime1">
              <a:rPr lang="hr-HR" smtClean="0"/>
              <a:t>16.11.2018.</a:t>
            </a:fld>
            <a:endParaRPr lang="hr-HR" dirty="0"/>
          </a:p>
        </p:txBody>
      </p:sp>
      <p:sp>
        <p:nvSpPr>
          <p:cNvPr id="4" name="Rezervirano mjesto za podnožj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hr-HR" dirty="0"/>
          </a:p>
        </p:txBody>
      </p:sp>
      <p:sp>
        <p:nvSpPr>
          <p:cNvPr id="5" name="Rezervirano mjesto za broj slajd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9C679768-A2FC-4D08-91F6-8DCE6C566B36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83025516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 zaglavlj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hr-HR" noProof="0" dirty="0"/>
          </a:p>
        </p:txBody>
      </p:sp>
      <p:sp>
        <p:nvSpPr>
          <p:cNvPr id="3" name="Rezervirano mjesto za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ACA3A070-9170-4C02-8B42-002570DC24AB}" type="datetime1">
              <a:rPr lang="hr-HR" noProof="0" smtClean="0"/>
              <a:t>16.11.2018.</a:t>
            </a:fld>
            <a:endParaRPr lang="hr-HR" noProof="0" dirty="0"/>
          </a:p>
        </p:txBody>
      </p:sp>
      <p:sp>
        <p:nvSpPr>
          <p:cNvPr id="4" name="Rezervirano mjesto za sliku na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hr-HR" noProof="0" dirty="0"/>
          </a:p>
        </p:txBody>
      </p:sp>
      <p:sp>
        <p:nvSpPr>
          <p:cNvPr id="5" name="Rezervirano mjesto za bilješk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hr-HR" noProof="0" dirty="0"/>
              <a:t>Kliknite da biste uredili stilove teksta matrice</a:t>
            </a:r>
          </a:p>
          <a:p>
            <a:pPr lvl="1" rtl="0"/>
            <a:r>
              <a:rPr lang="hr-HR" noProof="0" dirty="0"/>
              <a:t>Druga razina</a:t>
            </a:r>
          </a:p>
          <a:p>
            <a:pPr lvl="2" rtl="0"/>
            <a:r>
              <a:rPr lang="hr-HR" noProof="0" dirty="0"/>
              <a:t>Treća razina</a:t>
            </a:r>
          </a:p>
          <a:p>
            <a:pPr lvl="3" rtl="0"/>
            <a:r>
              <a:rPr lang="hr-HR" noProof="0" dirty="0"/>
              <a:t>Četvrta razina</a:t>
            </a:r>
          </a:p>
          <a:p>
            <a:pPr lvl="4" rtl="0"/>
            <a:r>
              <a:rPr lang="hr-HR" noProof="0" dirty="0"/>
              <a:t>Peta razina</a:t>
            </a:r>
          </a:p>
        </p:txBody>
      </p:sp>
      <p:sp>
        <p:nvSpPr>
          <p:cNvPr id="6" name="Rezervirano mjesto za podnožj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hr-HR" noProof="0" dirty="0"/>
          </a:p>
        </p:txBody>
      </p:sp>
      <p:sp>
        <p:nvSpPr>
          <p:cNvPr id="7" name="Rezervirano mjesto za broj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DF61EA0F-A667-4B49-8422-0062BC55E249}" type="slidenum">
              <a:rPr lang="hr-HR" noProof="0" smtClean="0"/>
              <a:t>‹#›</a:t>
            </a:fld>
            <a:endParaRPr lang="hr-HR" noProof="0" dirty="0"/>
          </a:p>
        </p:txBody>
      </p:sp>
    </p:spTree>
    <p:extLst>
      <p:ext uri="{BB962C8B-B14F-4D97-AF65-F5344CB8AC3E}">
        <p14:creationId xmlns:p14="http://schemas.microsoft.com/office/powerpoint/2010/main" val="338191029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m mjesto za sliku na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Rezervirano mjesto za bilješke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hr-HR" dirty="0"/>
          </a:p>
        </p:txBody>
      </p:sp>
      <p:sp>
        <p:nvSpPr>
          <p:cNvPr id="4" name="Rezervirano mjesto za broj slajd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DF61EA0F-A667-4B49-8422-0062BC55E249}" type="slidenum">
              <a:rPr lang="hr-HR" smtClean="0"/>
              <a:t>1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0117698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m mjesto za sliku na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za bilješk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za broj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DF61EA0F-A667-4B49-8422-0062BC55E249}" type="slidenum">
              <a:rPr lang="hr-HR" smtClean="0"/>
              <a:t>2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40521399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m mjesto za sliku na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za bilješk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za broj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DF61EA0F-A667-4B49-8422-0062BC55E249}" type="slidenum">
              <a:rPr lang="hr-HR" smtClean="0"/>
              <a:t>3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6908723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m mjesto za sliku na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za bilješk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za broj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DF61EA0F-A667-4B49-8422-0062BC55E249}" type="slidenum">
              <a:rPr lang="hr-HR" smtClean="0"/>
              <a:t>4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7452901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m mjesto za sliku na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za bilješk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za broj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DF61EA0F-A667-4B49-8422-0062BC55E249}" type="slidenum">
              <a:rPr lang="hr-HR" smtClean="0"/>
              <a:t>5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7712360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m mjesto za sliku na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za bilješk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za broj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DF61EA0F-A667-4B49-8422-0062BC55E249}" type="slidenum">
              <a:rPr lang="hr-HR" smtClean="0"/>
              <a:t>6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56002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m mjesto za sliku na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za bilješk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za broj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DF61EA0F-A667-4B49-8422-0062BC55E249}" type="slidenum">
              <a:rPr lang="hr-HR" smtClean="0"/>
              <a:t>7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1957337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m mjesto za sliku na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za bilješk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za broj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DF61EA0F-A667-4B49-8422-0062BC55E249}" type="slidenum">
              <a:rPr lang="hr-HR" smtClean="0"/>
              <a:t>8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880824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m mjesto za sliku na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Rezervirano mjesto za bilješke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hr-HR" dirty="0"/>
              <a:t>U načinu rada za dijaprojekciju odaberite strelice da biste posjetili veze.</a:t>
            </a:r>
          </a:p>
        </p:txBody>
      </p:sp>
      <p:sp>
        <p:nvSpPr>
          <p:cNvPr id="4" name="Rezervirano mjesto za broj slajd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DF61EA0F-A667-4B49-8422-0062BC55E249}" type="slidenum">
              <a:rPr lang="hr-HR" smtClean="0"/>
              <a:t>9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4217808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avokutnik 6"/>
          <p:cNvSpPr/>
          <p:nvPr userDrawn="1"/>
        </p:nvSpPr>
        <p:spPr bwMode="blackWhite">
          <a:xfrm>
            <a:off x="254950" y="262784"/>
            <a:ext cx="11682101" cy="6332433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hr-HR" sz="1800" noProof="0" dirty="0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hr-HR" noProof="0" smtClean="0"/>
              <a:t>Uredite stil naslova matrice</a:t>
            </a:r>
            <a:endParaRPr lang="hr-HR" noProof="0" dirty="0"/>
          </a:p>
        </p:txBody>
      </p:sp>
    </p:spTree>
    <p:extLst>
      <p:ext uri="{BB962C8B-B14F-4D97-AF65-F5344CB8AC3E}">
        <p14:creationId xmlns:p14="http://schemas.microsoft.com/office/powerpoint/2010/main" val="1718549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avokutnik 8"/>
          <p:cNvSpPr/>
          <p:nvPr userDrawn="1"/>
        </p:nvSpPr>
        <p:spPr>
          <a:xfrm>
            <a:off x="256032" y="265176"/>
            <a:ext cx="11683049" cy="6332433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 rtl="0"/>
            <a:endParaRPr lang="hr-HR" sz="1800" noProof="0" dirty="0"/>
          </a:p>
        </p:txBody>
      </p:sp>
      <p:cxnSp>
        <p:nvCxnSpPr>
          <p:cNvPr id="12" name="Ravni poveznik 11"/>
          <p:cNvCxnSpPr/>
          <p:nvPr userDrawn="1"/>
        </p:nvCxnSpPr>
        <p:spPr>
          <a:xfrm>
            <a:off x="604434" y="1196392"/>
            <a:ext cx="10983132" cy="0"/>
          </a:xfrm>
          <a:prstGeom prst="line">
            <a:avLst/>
          </a:prstGeom>
          <a:ln w="25400">
            <a:solidFill>
              <a:srgbClr val="D24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Naslov 3"/>
          <p:cNvSpPr>
            <a:spLocks noGrp="1"/>
          </p:cNvSpPr>
          <p:nvPr>
            <p:ph type="title"/>
          </p:nvPr>
        </p:nvSpPr>
        <p:spPr>
          <a:xfrm>
            <a:off x="521207" y="448056"/>
            <a:ext cx="6877119" cy="640080"/>
          </a:xfrm>
        </p:spPr>
        <p:txBody>
          <a:bodyPr rtlCol="0" anchor="b" anchorCtr="0">
            <a:normAutofit/>
          </a:bodyPr>
          <a:lstStyle>
            <a:lvl1pPr>
              <a:defRPr sz="28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 rtl="0"/>
            <a:r>
              <a:rPr lang="hr-HR" noProof="0" smtClean="0"/>
              <a:t>Uredite stil naslova matrice</a:t>
            </a:r>
            <a:endParaRPr lang="hr-HR" noProof="0" dirty="0"/>
          </a:p>
        </p:txBody>
      </p:sp>
      <p:sp>
        <p:nvSpPr>
          <p:cNvPr id="3" name="Rezervirano mjesto za sadržaj 2"/>
          <p:cNvSpPr>
            <a:spLocks noGrp="1"/>
          </p:cNvSpPr>
          <p:nvPr>
            <p:ph sz="quarter" idx="10"/>
          </p:nvPr>
        </p:nvSpPr>
        <p:spPr>
          <a:xfrm>
            <a:off x="539496" y="1435608"/>
            <a:ext cx="4416552" cy="397764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lang="en-US"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marL="0" lvl="0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hr-HR" noProof="0" smtClean="0"/>
              <a:t>Uredite stilove teksta matrice</a:t>
            </a:r>
          </a:p>
          <a:p>
            <a:pPr marL="0" lvl="1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hr-HR" noProof="0" smtClean="0"/>
              <a:t>Druga razina</a:t>
            </a:r>
          </a:p>
          <a:p>
            <a:pPr marL="0" lvl="2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hr-HR" noProof="0" smtClean="0"/>
              <a:t>Treća razina</a:t>
            </a:r>
          </a:p>
          <a:p>
            <a:pPr marL="0" lvl="3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hr-HR" noProof="0" smtClean="0"/>
              <a:t>Četvrta razina</a:t>
            </a:r>
          </a:p>
          <a:p>
            <a:pPr marL="0" lvl="4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hr-HR" noProof="0" smtClean="0"/>
              <a:t>Peta razina</a:t>
            </a:r>
            <a:endParaRPr lang="hr-HR" noProof="0" dirty="0"/>
          </a:p>
        </p:txBody>
      </p:sp>
      <p:sp>
        <p:nvSpPr>
          <p:cNvPr id="6" name="Rezervirano mjesto za datum 3"/>
          <p:cNvSpPr>
            <a:spLocks noGrp="1"/>
          </p:cNvSpPr>
          <p:nvPr>
            <p:ph type="dt" sz="half" idx="2"/>
          </p:nvPr>
        </p:nvSpPr>
        <p:spPr>
          <a:xfrm>
            <a:off x="539496" y="62039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fld id="{E22C8CCD-5289-4C3F-A0C7-2AFC88B11D8A}" type="datetime1">
              <a:rPr lang="hr-HR" noProof="0" smtClean="0"/>
              <a:t>16.11.2018.</a:t>
            </a:fld>
            <a:endParaRPr lang="hr-HR" noProof="0" dirty="0"/>
          </a:p>
        </p:txBody>
      </p:sp>
      <p:sp>
        <p:nvSpPr>
          <p:cNvPr id="7" name="Rezervirano mjesto za podnožje 4"/>
          <p:cNvSpPr>
            <a:spLocks noGrp="1"/>
          </p:cNvSpPr>
          <p:nvPr>
            <p:ph type="ftr" sz="quarter" idx="3"/>
          </p:nvPr>
        </p:nvSpPr>
        <p:spPr>
          <a:xfrm>
            <a:off x="4648200" y="62039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endParaRPr lang="hr-HR" noProof="0" dirty="0"/>
          </a:p>
        </p:txBody>
      </p:sp>
      <p:sp>
        <p:nvSpPr>
          <p:cNvPr id="8" name="Rezervirano mjesto za broj slajda 5"/>
          <p:cNvSpPr>
            <a:spLocks noGrp="1"/>
          </p:cNvSpPr>
          <p:nvPr>
            <p:ph type="sldNum" sz="quarter" idx="4"/>
          </p:nvPr>
        </p:nvSpPr>
        <p:spPr>
          <a:xfrm>
            <a:off x="8371926" y="62039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fld id="{9860EDB8-5305-433F-BE41-D7A86D811DB3}" type="slidenum">
              <a:rPr lang="hr-HR" noProof="0" smtClean="0"/>
              <a:pPr/>
              <a:t>‹#›</a:t>
            </a:fld>
            <a:endParaRPr lang="hr-HR" noProof="0" dirty="0"/>
          </a:p>
        </p:txBody>
      </p:sp>
    </p:spTree>
    <p:extLst>
      <p:ext uri="{BB962C8B-B14F-4D97-AF65-F5344CB8AC3E}">
        <p14:creationId xmlns:p14="http://schemas.microsoft.com/office/powerpoint/2010/main" val="2185836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avokutnik 8"/>
          <p:cNvSpPr/>
          <p:nvPr userDrawn="1"/>
        </p:nvSpPr>
        <p:spPr>
          <a:xfrm>
            <a:off x="254951" y="262784"/>
            <a:ext cx="11683049" cy="6332433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hr-HR" sz="1800" noProof="0" dirty="0"/>
          </a:p>
        </p:txBody>
      </p:sp>
      <p:sp>
        <p:nvSpPr>
          <p:cNvPr id="10" name="Pravokutnik 9"/>
          <p:cNvSpPr/>
          <p:nvPr userDrawn="1"/>
        </p:nvSpPr>
        <p:spPr bwMode="blackWhite">
          <a:xfrm>
            <a:off x="254950" y="262784"/>
            <a:ext cx="11682101" cy="2072643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hr-HR" sz="1800" noProof="0" dirty="0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521208" y="1536192"/>
            <a:ext cx="6876288" cy="640080"/>
          </a:xfrm>
        </p:spPr>
        <p:txBody>
          <a:bodyPr rtlCol="0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pPr rtl="0"/>
            <a:r>
              <a:rPr lang="hr-HR" noProof="0" smtClean="0"/>
              <a:t>Uredite stil naslova matrice</a:t>
            </a:r>
            <a:endParaRPr lang="hr-HR" noProof="0" dirty="0"/>
          </a:p>
        </p:txBody>
      </p:sp>
      <p:sp>
        <p:nvSpPr>
          <p:cNvPr id="7" name="Rezervirano mjesto za sadržaj 6"/>
          <p:cNvSpPr>
            <a:spLocks noGrp="1"/>
          </p:cNvSpPr>
          <p:nvPr>
            <p:ph sz="quarter" idx="13"/>
          </p:nvPr>
        </p:nvSpPr>
        <p:spPr>
          <a:xfrm>
            <a:off x="539496" y="2560320"/>
            <a:ext cx="9445752" cy="397764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24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  <a:lvl2pPr>
              <a:def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marL="0" lvl="0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hr-HR" noProof="0" smtClean="0"/>
              <a:t>Uredite stilove teksta matrice</a:t>
            </a:r>
          </a:p>
          <a:p>
            <a:pPr marL="0" lvl="1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hr-HR" noProof="0" smtClean="0"/>
              <a:t>Druga razina</a:t>
            </a:r>
          </a:p>
          <a:p>
            <a:pPr marL="0" lvl="2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hr-HR" noProof="0" smtClean="0"/>
              <a:t>Treća razina</a:t>
            </a:r>
          </a:p>
          <a:p>
            <a:pPr marL="0" lvl="3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hr-HR" noProof="0" smtClean="0"/>
              <a:t>Četvrta razina</a:t>
            </a:r>
          </a:p>
          <a:p>
            <a:pPr marL="0" lvl="4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hr-HR" noProof="0" smtClean="0"/>
              <a:t>Peta razina</a:t>
            </a:r>
            <a:endParaRPr lang="hr-HR" noProof="0" dirty="0"/>
          </a:p>
        </p:txBody>
      </p:sp>
    </p:spTree>
    <p:extLst>
      <p:ext uri="{BB962C8B-B14F-4D97-AF65-F5344CB8AC3E}">
        <p14:creationId xmlns:p14="http://schemas.microsoft.com/office/powerpoint/2010/main" val="1335655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avokutnik 6"/>
          <p:cNvSpPr/>
          <p:nvPr userDrawn="1"/>
        </p:nvSpPr>
        <p:spPr>
          <a:xfrm>
            <a:off x="256032" y="265176"/>
            <a:ext cx="11683049" cy="6332433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 rtl="0"/>
            <a:endParaRPr lang="hr-HR" sz="1800" noProof="0" dirty="0"/>
          </a:p>
        </p:txBody>
      </p:sp>
      <p:sp>
        <p:nvSpPr>
          <p:cNvPr id="2" name="Rezervirano mjesto za naslov 1"/>
          <p:cNvSpPr>
            <a:spLocks noGrp="1"/>
          </p:cNvSpPr>
          <p:nvPr>
            <p:ph type="title"/>
          </p:nvPr>
        </p:nvSpPr>
        <p:spPr>
          <a:xfrm>
            <a:off x="521208" y="448056"/>
            <a:ext cx="6876288" cy="64008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pPr rtl="0"/>
            <a:r>
              <a:rPr lang="hr-HR" noProof="0" dirty="0"/>
              <a:t>Kliknite da biste uredili stil naslova matrice</a:t>
            </a:r>
          </a:p>
        </p:txBody>
      </p:sp>
      <p:sp>
        <p:nvSpPr>
          <p:cNvPr id="3" name="Rezervirano mjesto za tekst 2"/>
          <p:cNvSpPr>
            <a:spLocks noGrp="1"/>
          </p:cNvSpPr>
          <p:nvPr>
            <p:ph type="body" idx="1"/>
          </p:nvPr>
        </p:nvSpPr>
        <p:spPr>
          <a:xfrm>
            <a:off x="539496" y="1435608"/>
            <a:ext cx="4416552" cy="39776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hr-HR" noProof="0" dirty="0"/>
              <a:t>Uređivanje stilova teksta matrice</a:t>
            </a:r>
          </a:p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hr-HR" noProof="0" dirty="0"/>
              <a:t>Druga razina</a:t>
            </a:r>
          </a:p>
          <a:p>
            <a:pPr marL="685800" lvl="1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hr-HR" noProof="0" dirty="0"/>
              <a:t>Treća razina</a:t>
            </a:r>
          </a:p>
          <a:p>
            <a:pPr marL="1143000" lvl="2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hr-HR" noProof="0" dirty="0"/>
              <a:t>Četvrta razina</a:t>
            </a:r>
          </a:p>
          <a:p>
            <a:pPr marL="1600200" lvl="3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hr-HR" noProof="0" dirty="0"/>
              <a:t>Peta razina</a:t>
            </a:r>
          </a:p>
        </p:txBody>
      </p:sp>
      <p:sp>
        <p:nvSpPr>
          <p:cNvPr id="4" name="Rezervirano mjesto za datum 3"/>
          <p:cNvSpPr>
            <a:spLocks noGrp="1"/>
          </p:cNvSpPr>
          <p:nvPr>
            <p:ph type="dt" sz="half" idx="2"/>
          </p:nvPr>
        </p:nvSpPr>
        <p:spPr>
          <a:xfrm>
            <a:off x="539496" y="62039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fld id="{233E9F4C-02AF-4832-8A3D-3E5D281FF5A9}" type="datetime1">
              <a:rPr lang="hr-HR" noProof="0" smtClean="0"/>
              <a:t>16.11.2018.</a:t>
            </a:fld>
            <a:endParaRPr lang="hr-HR" noProof="0" dirty="0"/>
          </a:p>
        </p:txBody>
      </p:sp>
      <p:sp>
        <p:nvSpPr>
          <p:cNvPr id="5" name="Rezervirano mjesto za podnožje 4"/>
          <p:cNvSpPr>
            <a:spLocks noGrp="1"/>
          </p:cNvSpPr>
          <p:nvPr>
            <p:ph type="ftr" sz="quarter" idx="3"/>
          </p:nvPr>
        </p:nvSpPr>
        <p:spPr>
          <a:xfrm>
            <a:off x="4648200" y="62039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endParaRPr lang="hr-HR" noProof="0" dirty="0"/>
          </a:p>
        </p:txBody>
      </p:sp>
      <p:sp>
        <p:nvSpPr>
          <p:cNvPr id="6" name="Rezervirano mjesto za broj slajda 5"/>
          <p:cNvSpPr>
            <a:spLocks noGrp="1"/>
          </p:cNvSpPr>
          <p:nvPr>
            <p:ph type="sldNum" sz="quarter" idx="4"/>
          </p:nvPr>
        </p:nvSpPr>
        <p:spPr>
          <a:xfrm>
            <a:off x="8375904" y="62039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fld id="{9860EDB8-5305-433F-BE41-D7A86D811DB3}" type="slidenum">
              <a:rPr lang="hr-HR" noProof="0" smtClean="0"/>
              <a:pPr/>
              <a:t>‹#›</a:t>
            </a:fld>
            <a:endParaRPr lang="hr-HR" noProof="0" dirty="0"/>
          </a:p>
        </p:txBody>
      </p:sp>
      <p:cxnSp>
        <p:nvCxnSpPr>
          <p:cNvPr id="8" name="Ravni poveznik 7"/>
          <p:cNvCxnSpPr/>
          <p:nvPr userDrawn="1"/>
        </p:nvCxnSpPr>
        <p:spPr>
          <a:xfrm>
            <a:off x="604434" y="1196392"/>
            <a:ext cx="10983132" cy="0"/>
          </a:xfrm>
          <a:prstGeom prst="line">
            <a:avLst/>
          </a:prstGeom>
          <a:ln w="25400">
            <a:solidFill>
              <a:srgbClr val="D24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6754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Tx/>
        <a:buNone/>
        <a:defRPr lang="en-US" sz="1200" kern="1200" dirty="0">
          <a:solidFill>
            <a:schemeClr val="tx1"/>
          </a:solidFill>
          <a:latin typeface="+mn-lt"/>
          <a:ea typeface="+mn-ea"/>
          <a:cs typeface="+mn-cs"/>
        </a:defRPr>
      </a:lvl1pPr>
      <a:lvl2pPr marL="2286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20574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25146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29718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go.microsoft.com/fwlink/?LinkId=617172" TargetMode="External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hyperlink" Target="https://support.office.com/hr-hr/article/Te%c4%8daj-za-PowerPoint-40e8c930-cb0b-40d8-82c4-bd53d3398787?omkt=hr-HR&amp;ui=hr-HR&amp;rs=hr-HR&amp;ad=HR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838200" y="1164324"/>
            <a:ext cx="10515600" cy="2387600"/>
          </a:xfrm>
        </p:spPr>
        <p:txBody>
          <a:bodyPr rtlCol="0" anchor="ctr" anchorCtr="0">
            <a:normAutofit/>
          </a:bodyPr>
          <a:lstStyle/>
          <a:p>
            <a:r>
              <a:rPr lang="hr-HR" sz="4800" dirty="0">
                <a:solidFill>
                  <a:schemeClr val="bg1"/>
                </a:solidFill>
              </a:rPr>
              <a:t>Dobro došli u PowerPoint</a:t>
            </a:r>
          </a:p>
        </p:txBody>
      </p:sp>
      <p:sp>
        <p:nvSpPr>
          <p:cNvPr id="3" name="Podnaslov 2"/>
          <p:cNvSpPr>
            <a:spLocks noGrp="1"/>
          </p:cNvSpPr>
          <p:nvPr>
            <p:ph type="subTitle" idx="4294967295"/>
          </p:nvPr>
        </p:nvSpPr>
        <p:spPr>
          <a:xfrm>
            <a:off x="855620" y="2933105"/>
            <a:ext cx="9582736" cy="1137793"/>
          </a:xfrm>
        </p:spPr>
        <p:txBody>
          <a:bodyPr rtlCol="0">
            <a:normAutofit/>
          </a:bodyPr>
          <a:lstStyle/>
          <a:p>
            <a:pPr marL="0" indent="0" rtl="0">
              <a:buNone/>
            </a:pPr>
            <a:r>
              <a:rPr lang="hr-HR" sz="2400" dirty="0">
                <a:solidFill>
                  <a:schemeClr val="bg1"/>
                </a:solidFill>
                <a:latin typeface="+mj-lt"/>
              </a:rPr>
              <a:t>Pet savjeta za jednostavniji rad</a:t>
            </a:r>
          </a:p>
        </p:txBody>
      </p:sp>
      <p:pic>
        <p:nvPicPr>
          <p:cNvPr id="4" name="Slika 3" descr="Logotip programa PowerPoint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invGray">
          <a:xfrm>
            <a:off x="907283" y="5209538"/>
            <a:ext cx="2474189" cy="822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8077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slov 7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rtl="0"/>
            <a:r>
              <a:rPr lang="hr-HR" dirty="0">
                <a:latin typeface="Segoe UI Light" panose="020B0502040204020203" pitchFamily="34" charset="0"/>
                <a:cs typeface="Segoe UI Light" panose="020B0502040204020203" pitchFamily="34" charset="0"/>
              </a:rPr>
              <a:t>Dizajner pomaže pri prenošenju poruke</a:t>
            </a:r>
          </a:p>
        </p:txBody>
      </p:sp>
      <p:pic>
        <p:nvPicPr>
          <p:cNvPr id="5" name="Slika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3333" y="1385113"/>
            <a:ext cx="8525932" cy="4577621"/>
          </a:xfrm>
          <a:prstGeom prst="rect">
            <a:avLst/>
          </a:prstGeom>
        </p:spPr>
      </p:pic>
      <p:sp>
        <p:nvSpPr>
          <p:cNvPr id="38" name="Rezervirano mjesto za sadržaj 17"/>
          <p:cNvSpPr txBox="1">
            <a:spLocks/>
          </p:cNvSpPr>
          <p:nvPr/>
        </p:nvSpPr>
        <p:spPr>
          <a:xfrm>
            <a:off x="541610" y="1524708"/>
            <a:ext cx="4321704" cy="38715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rtl="0">
              <a:spcAft>
                <a:spcPts val="600"/>
              </a:spcAft>
              <a:buNone/>
              <a:defRPr/>
            </a:pPr>
            <a:r>
              <a:rPr lang="hr-HR" dirty="0">
                <a:latin typeface="Segoe UI" panose="020B0502040204020203" pitchFamily="34" charset="0"/>
                <a:cs typeface="Segoe UI" panose="020B0502040204020203" pitchFamily="34" charset="0"/>
              </a:rPr>
              <a:t>PowerPoint Designer predlaže profesionalne dizajne za prezentaciju na temelju sadržaja na slajdovima. </a:t>
            </a:r>
          </a:p>
          <a:p>
            <a:pPr marL="0" lvl="0" indent="0" rtl="0">
              <a:spcAft>
                <a:spcPts val="600"/>
              </a:spcAft>
              <a:buNone/>
              <a:defRPr/>
            </a:pPr>
            <a:r>
              <a:rPr lang="hr-HR" dirty="0">
                <a:latin typeface="Segoe UI" panose="020B0502040204020203" pitchFamily="34" charset="0"/>
                <a:cs typeface="Segoe UI" panose="020B0502040204020203" pitchFamily="34" charset="0"/>
              </a:rPr>
              <a:t>Designer je značajka koja je dostupna samo uz pretplatu. </a:t>
            </a:r>
            <a:r>
              <a:rPr lang="hr-HR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Ako imate pretplatu na Office 365, sljedeći će vam slajd pokazati kako ta značajka funkcionira u novoj prezentaciji.</a:t>
            </a:r>
            <a:endParaRPr lang="hr-HR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7616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slov 3"/>
          <p:cNvSpPr>
            <a:spLocks noGrp="1"/>
          </p:cNvSpPr>
          <p:nvPr>
            <p:ph type="title"/>
          </p:nvPr>
        </p:nvSpPr>
        <p:spPr>
          <a:xfrm>
            <a:off x="521207" y="448056"/>
            <a:ext cx="8286891" cy="640080"/>
          </a:xfrm>
        </p:spPr>
        <p:txBody>
          <a:bodyPr rtlCol="0">
            <a:normAutofit/>
          </a:bodyPr>
          <a:lstStyle/>
          <a:p>
            <a:pPr rtl="0"/>
            <a:r>
              <a:rPr lang="hr-HR" dirty="0">
                <a:latin typeface="Segoe UI Light" panose="020B0502040204020203" pitchFamily="34" charset="0"/>
                <a:cs typeface="Segoe UI Light" panose="020B0502040204020203" pitchFamily="34" charset="0"/>
              </a:rPr>
              <a:t>Upute za korištenje značajke PowerPoint Designer</a:t>
            </a:r>
          </a:p>
        </p:txBody>
      </p:sp>
      <p:sp>
        <p:nvSpPr>
          <p:cNvPr id="25" name="Rezervirano mjesto za sadržaj 17"/>
          <p:cNvSpPr txBox="1">
            <a:spLocks/>
          </p:cNvSpPr>
          <p:nvPr/>
        </p:nvSpPr>
        <p:spPr>
          <a:xfrm>
            <a:off x="541609" y="1455491"/>
            <a:ext cx="5110161" cy="4711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rtl="0">
              <a:spcAft>
                <a:spcPts val="2000"/>
              </a:spcAft>
              <a:buNone/>
            </a:pPr>
            <a:r>
              <a:rPr lang="hr-HR" dirty="0">
                <a:latin typeface="Segoe UI" panose="020B0502040204020203" pitchFamily="34" charset="0"/>
                <a:cs typeface="Segoe UI" panose="020B0502040204020203" pitchFamily="34" charset="0"/>
              </a:rPr>
              <a:t>Kako funkcionira:</a:t>
            </a:r>
          </a:p>
        </p:txBody>
      </p:sp>
      <p:grpSp>
        <p:nvGrpSpPr>
          <p:cNvPr id="18" name="Grupa 17" descr="Kružić u kojem se nalazi broj 1 koji označava 1. korak"/>
          <p:cNvGrpSpPr/>
          <p:nvPr/>
        </p:nvGrpSpPr>
        <p:grpSpPr bwMode="blackWhite">
          <a:xfrm>
            <a:off x="531552" y="1917997"/>
            <a:ext cx="558179" cy="409838"/>
            <a:chOff x="6953426" y="711274"/>
            <a:chExt cx="558179" cy="409838"/>
          </a:xfrm>
        </p:grpSpPr>
        <p:sp>
          <p:nvSpPr>
            <p:cNvPr id="19" name="Elipsa 18" descr="Kružić"/>
            <p:cNvSpPr/>
            <p:nvPr/>
          </p:nvSpPr>
          <p:spPr bwMode="blackWhite"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hr-HR" dirty="0"/>
            </a:p>
          </p:txBody>
        </p:sp>
        <p:sp>
          <p:nvSpPr>
            <p:cNvPr id="20" name="Tekstni okvir 19" descr="Broj 1"/>
            <p:cNvSpPr txBox="1">
              <a:spLocks noChangeAspect="1"/>
            </p:cNvSpPr>
            <p:nvPr/>
          </p:nvSpPr>
          <p:spPr bwMode="blackWhite"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hr-HR" dirty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1.</a:t>
              </a:r>
            </a:p>
          </p:txBody>
        </p:sp>
      </p:grpSp>
      <p:sp>
        <p:nvSpPr>
          <p:cNvPr id="21" name="Rezervirano mjesto za sadržaj 17"/>
          <p:cNvSpPr txBox="1">
            <a:spLocks/>
          </p:cNvSpPr>
          <p:nvPr/>
        </p:nvSpPr>
        <p:spPr>
          <a:xfrm>
            <a:off x="1056513" y="1958189"/>
            <a:ext cx="4774792" cy="5965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rtl="0">
              <a:spcAft>
                <a:spcPts val="600"/>
              </a:spcAft>
              <a:buNone/>
              <a:defRPr/>
            </a:pPr>
            <a:r>
              <a:rPr lang="hr-HR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Započnite novu prezentaciju tako da odaberete </a:t>
            </a:r>
            <a:r>
              <a:rPr lang="hr-HR" dirty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Datoteka</a:t>
            </a:r>
            <a:r>
              <a:rPr lang="hr-HR" dirty="0">
                <a:solidFill>
                  <a:prstClr val="black">
                    <a:lumMod val="75000"/>
                    <a:lumOff val="25000"/>
                  </a:prstClr>
                </a:solidFill>
                <a:cs typeface="Segoe UI"/>
              </a:rPr>
              <a:t> &gt; </a:t>
            </a:r>
            <a:r>
              <a:rPr lang="hr-HR" dirty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Novo</a:t>
            </a:r>
            <a:r>
              <a:rPr lang="hr-HR" dirty="0">
                <a:solidFill>
                  <a:prstClr val="black">
                    <a:lumMod val="75000"/>
                    <a:lumOff val="25000"/>
                  </a:prstClr>
                </a:solidFill>
                <a:cs typeface="Segoe UI"/>
              </a:rPr>
              <a:t> &gt; </a:t>
            </a:r>
            <a:r>
              <a:rPr lang="hr-HR" dirty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Prazna</a:t>
            </a:r>
            <a:r>
              <a:rPr lang="hr-HR" dirty="0">
                <a:solidFill>
                  <a:prstClr val="black">
                    <a:lumMod val="75000"/>
                    <a:lumOff val="25000"/>
                  </a:prstClr>
                </a:solidFill>
                <a:cs typeface="Segoe UI"/>
              </a:rPr>
              <a:t> </a:t>
            </a:r>
            <a:r>
              <a:rPr lang="hr-HR" dirty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prezentacija</a:t>
            </a:r>
            <a:r>
              <a:rPr lang="hr-HR" dirty="0">
                <a:solidFill>
                  <a:prstClr val="black">
                    <a:lumMod val="75000"/>
                    <a:lumOff val="25000"/>
                  </a:prstClr>
                </a:solidFill>
                <a:cs typeface="Segoe UI"/>
              </a:rPr>
              <a:t>.</a:t>
            </a:r>
          </a:p>
        </p:txBody>
      </p:sp>
      <p:grpSp>
        <p:nvGrpSpPr>
          <p:cNvPr id="33" name="Grupa 32" descr="Kružić u kojem se nalazi broj 2 koji označava 2. korak"/>
          <p:cNvGrpSpPr/>
          <p:nvPr/>
        </p:nvGrpSpPr>
        <p:grpSpPr bwMode="blackWhite">
          <a:xfrm>
            <a:off x="531552" y="2804257"/>
            <a:ext cx="558179" cy="409838"/>
            <a:chOff x="6953426" y="711274"/>
            <a:chExt cx="558179" cy="409838"/>
          </a:xfrm>
        </p:grpSpPr>
        <p:sp>
          <p:nvSpPr>
            <p:cNvPr id="34" name="Elipsa 33" descr="Kružić"/>
            <p:cNvSpPr/>
            <p:nvPr/>
          </p:nvSpPr>
          <p:spPr bwMode="blackWhite"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hr-HR" dirty="0"/>
            </a:p>
          </p:txBody>
        </p:sp>
        <p:sp>
          <p:nvSpPr>
            <p:cNvPr id="35" name="Tekstni okvir 34" descr="Broj 2"/>
            <p:cNvSpPr txBox="1">
              <a:spLocks noChangeAspect="1"/>
            </p:cNvSpPr>
            <p:nvPr/>
          </p:nvSpPr>
          <p:spPr bwMode="blackWhite"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hr-HR" dirty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2.</a:t>
              </a:r>
            </a:p>
          </p:txBody>
        </p:sp>
      </p:grpSp>
      <p:sp>
        <p:nvSpPr>
          <p:cNvPr id="36" name="Rezervirano mjesto za sadržaj 17"/>
          <p:cNvSpPr txBox="1">
            <a:spLocks/>
          </p:cNvSpPr>
          <p:nvPr/>
        </p:nvSpPr>
        <p:spPr>
          <a:xfrm>
            <a:off x="1056513" y="2844450"/>
            <a:ext cx="4774792" cy="10658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spcAft>
                <a:spcPts val="2000"/>
              </a:spcAft>
              <a:buNone/>
              <a:defRPr/>
            </a:pPr>
            <a:r>
              <a:rPr lang="hr-HR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Na prvi slajd dodajte sliku: idite na</a:t>
            </a:r>
            <a:r>
              <a:rPr lang="hr-HR" dirty="0">
                <a:solidFill>
                  <a:prstClr val="black">
                    <a:lumMod val="75000"/>
                    <a:lumOff val="25000"/>
                  </a:prstClr>
                </a:solidFill>
                <a:cs typeface="Segoe UI"/>
              </a:rPr>
              <a:t> </a:t>
            </a:r>
            <a:r>
              <a:rPr lang="hr-HR" dirty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Umetanje</a:t>
            </a:r>
            <a:r>
              <a:rPr lang="hr-HR" dirty="0">
                <a:solidFill>
                  <a:prstClr val="black">
                    <a:lumMod val="75000"/>
                    <a:lumOff val="25000"/>
                  </a:prstClr>
                </a:solidFill>
                <a:cs typeface="Segoe UI"/>
              </a:rPr>
              <a:t> &gt; </a:t>
            </a:r>
            <a:r>
              <a:rPr lang="hr-HR" dirty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Slike</a:t>
            </a:r>
            <a:r>
              <a:rPr lang="hr-HR" dirty="0">
                <a:solidFill>
                  <a:prstClr val="black">
                    <a:lumMod val="75000"/>
                    <a:lumOff val="25000"/>
                  </a:prstClr>
                </a:solidFill>
                <a:cs typeface="Segoe UI"/>
              </a:rPr>
              <a:t> ili </a:t>
            </a:r>
            <a:r>
              <a:rPr lang="hr-HR" dirty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Umetanje</a:t>
            </a:r>
            <a:r>
              <a:rPr lang="hr-HR" dirty="0">
                <a:solidFill>
                  <a:prstClr val="black">
                    <a:lumMod val="75000"/>
                    <a:lumOff val="25000"/>
                  </a:prstClr>
                </a:solidFill>
                <a:cs typeface="Segoe UI"/>
              </a:rPr>
              <a:t> &gt; </a:t>
            </a:r>
            <a:r>
              <a:rPr lang="hr-HR" dirty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Slike s interneta</a:t>
            </a:r>
            <a:r>
              <a:rPr lang="hr-HR" dirty="0">
                <a:solidFill>
                  <a:prstClr val="black">
                    <a:lumMod val="75000"/>
                    <a:lumOff val="25000"/>
                  </a:prstClr>
                </a:solidFill>
                <a:cs typeface="Segoe UI"/>
              </a:rPr>
              <a:t> </a:t>
            </a:r>
            <a:r>
              <a:rPr lang="hr-HR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 odaberite sliku.</a:t>
            </a:r>
            <a:br>
              <a:rPr lang="hr-HR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hr-HR" dirty="0">
                <a:solidFill>
                  <a:prstClr val="black">
                    <a:lumMod val="75000"/>
                    <a:lumOff val="25000"/>
                  </a:prstClr>
                </a:solidFill>
                <a:cs typeface="Segoe UI"/>
              </a:rPr>
              <a:t/>
            </a:r>
            <a:br>
              <a:rPr lang="hr-HR" dirty="0">
                <a:solidFill>
                  <a:prstClr val="black">
                    <a:lumMod val="75000"/>
                    <a:lumOff val="25000"/>
                  </a:prstClr>
                </a:solidFill>
                <a:cs typeface="Segoe UI"/>
              </a:rPr>
            </a:br>
            <a:r>
              <a:rPr lang="hr-HR" dirty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Savjet: </a:t>
            </a:r>
            <a:r>
              <a:rPr lang="hr-HR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prilikom dodavanja slike morate biti povezani s mrežom.</a:t>
            </a:r>
          </a:p>
        </p:txBody>
      </p:sp>
      <p:pic>
        <p:nvPicPr>
          <p:cNvPr id="29" name="Slika 2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0200" y="1521134"/>
            <a:ext cx="2795082" cy="1462042"/>
          </a:xfrm>
          <a:prstGeom prst="rect">
            <a:avLst/>
          </a:prstGeom>
        </p:spPr>
      </p:pic>
      <p:grpSp>
        <p:nvGrpSpPr>
          <p:cNvPr id="22" name="Grupa 21" descr="Kružić u kojem se nalazi broj 3 koji označava 3. korak"/>
          <p:cNvGrpSpPr/>
          <p:nvPr/>
        </p:nvGrpSpPr>
        <p:grpSpPr bwMode="blackWhite">
          <a:xfrm>
            <a:off x="531552" y="4208299"/>
            <a:ext cx="558179" cy="409838"/>
            <a:chOff x="6953426" y="711274"/>
            <a:chExt cx="558179" cy="409838"/>
          </a:xfrm>
        </p:grpSpPr>
        <p:sp>
          <p:nvSpPr>
            <p:cNvPr id="24" name="Elipsa 23" descr="Kružić"/>
            <p:cNvSpPr/>
            <p:nvPr/>
          </p:nvSpPr>
          <p:spPr bwMode="blackWhite"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hr-HR" dirty="0"/>
            </a:p>
          </p:txBody>
        </p:sp>
        <p:sp>
          <p:nvSpPr>
            <p:cNvPr id="30" name="Tekstni okvir 29" descr="Broj 3"/>
            <p:cNvSpPr txBox="1">
              <a:spLocks noChangeAspect="1"/>
            </p:cNvSpPr>
            <p:nvPr/>
          </p:nvSpPr>
          <p:spPr bwMode="blackWhite"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hr-HR" dirty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3.</a:t>
              </a:r>
            </a:p>
          </p:txBody>
        </p:sp>
      </p:grpSp>
      <p:sp>
        <p:nvSpPr>
          <p:cNvPr id="32" name="Rezervirano mjesto za sadržaj 17"/>
          <p:cNvSpPr txBox="1">
            <a:spLocks/>
          </p:cNvSpPr>
          <p:nvPr/>
        </p:nvSpPr>
        <p:spPr>
          <a:xfrm>
            <a:off x="1056513" y="4236460"/>
            <a:ext cx="4774792" cy="761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rtl="0">
              <a:spcAft>
                <a:spcPts val="600"/>
              </a:spcAft>
              <a:buNone/>
              <a:defRPr/>
            </a:pPr>
            <a:r>
              <a:rPr lang="hr-HR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Kada PowerPoint zatraži vaše dopuštenje za dohvaćanje ideja za dizajn, odaberite</a:t>
            </a:r>
            <a:r>
              <a:rPr lang="hr-HR" dirty="0">
                <a:solidFill>
                  <a:prstClr val="black">
                    <a:lumMod val="75000"/>
                    <a:lumOff val="25000"/>
                  </a:prstClr>
                </a:solidFill>
                <a:cs typeface="Segoe UI"/>
              </a:rPr>
              <a:t> </a:t>
            </a:r>
            <a:r>
              <a:rPr lang="hr-HR" dirty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Krenimo</a:t>
            </a:r>
            <a:r>
              <a:rPr lang="hr-HR" dirty="0">
                <a:solidFill>
                  <a:prstClr val="black">
                    <a:lumMod val="75000"/>
                    <a:lumOff val="25000"/>
                  </a:prstClr>
                </a:solidFill>
                <a:cs typeface="Segoe UI"/>
              </a:rPr>
              <a:t>.</a:t>
            </a:r>
          </a:p>
        </p:txBody>
      </p:sp>
      <p:pic>
        <p:nvPicPr>
          <p:cNvPr id="23" name="Slika 2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3033" y="3067244"/>
            <a:ext cx="2900886" cy="3506681"/>
          </a:xfrm>
          <a:prstGeom prst="rect">
            <a:avLst/>
          </a:prstGeom>
        </p:spPr>
      </p:pic>
      <p:grpSp>
        <p:nvGrpSpPr>
          <p:cNvPr id="37" name="Grupa 36" descr="Kružić u kojem se nalazi broj 4 koji označava 4. korak"/>
          <p:cNvGrpSpPr/>
          <p:nvPr/>
        </p:nvGrpSpPr>
        <p:grpSpPr bwMode="blackWhite">
          <a:xfrm>
            <a:off x="531552" y="5137379"/>
            <a:ext cx="558179" cy="409838"/>
            <a:chOff x="6953426" y="711274"/>
            <a:chExt cx="558179" cy="409838"/>
          </a:xfrm>
        </p:grpSpPr>
        <p:sp>
          <p:nvSpPr>
            <p:cNvPr id="38" name="Elipsa 37" descr="Kružić"/>
            <p:cNvSpPr/>
            <p:nvPr/>
          </p:nvSpPr>
          <p:spPr bwMode="blackWhite"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hr-HR" dirty="0"/>
            </a:p>
          </p:txBody>
        </p:sp>
        <p:sp>
          <p:nvSpPr>
            <p:cNvPr id="39" name="Tekstni okvir 38" descr="Broj 4"/>
            <p:cNvSpPr txBox="1">
              <a:spLocks noChangeAspect="1"/>
            </p:cNvSpPr>
            <p:nvPr/>
          </p:nvSpPr>
          <p:spPr bwMode="blackWhite"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hr-HR" dirty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4.</a:t>
              </a:r>
            </a:p>
          </p:txBody>
        </p:sp>
      </p:grpSp>
      <p:sp>
        <p:nvSpPr>
          <p:cNvPr id="40" name="Rezervirano mjesto za sadržaj 17"/>
          <p:cNvSpPr txBox="1">
            <a:spLocks/>
          </p:cNvSpPr>
          <p:nvPr/>
        </p:nvSpPr>
        <p:spPr>
          <a:xfrm>
            <a:off x="1056513" y="5177572"/>
            <a:ext cx="4774792" cy="5635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rtl="0">
              <a:spcAft>
                <a:spcPts val="2000"/>
              </a:spcAft>
              <a:buNone/>
              <a:defRPr/>
            </a:pPr>
            <a:r>
              <a:rPr lang="hr-HR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U oknu zadatka </a:t>
            </a:r>
            <a:r>
              <a:rPr lang="hr-HR" dirty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Ideje za dizajn</a:t>
            </a:r>
            <a:r>
              <a:rPr lang="hr-HR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odaberite dizajn koji vam se sviđa.</a:t>
            </a:r>
          </a:p>
        </p:txBody>
      </p:sp>
    </p:spTree>
    <p:extLst>
      <p:ext uri="{BB962C8B-B14F-4D97-AF65-F5344CB8AC3E}">
        <p14:creationId xmlns:p14="http://schemas.microsoft.com/office/powerpoint/2010/main" val="1107001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slov 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hr-HR" dirty="0">
                <a:latin typeface="Segoe UI Light" panose="020B0502040204020203" pitchFamily="34" charset="0"/>
                <a:cs typeface="Segoe UI Light" panose="020B0502040204020203" pitchFamily="34" charset="0"/>
              </a:rPr>
              <a:t>Pretapanje</a:t>
            </a:r>
          </a:p>
        </p:txBody>
      </p:sp>
      <p:pic>
        <p:nvPicPr>
          <p:cNvPr id="2" name="media1">
            <a:hlinkClick r:id="" action="ppaction://media"/>
            <a:extLst>
              <a:ext uri="{FF2B5EF4-FFF2-40B4-BE49-F238E27FC236}">
                <a16:creationId xmlns:a16="http://schemas.microsoft.com/office/drawing/2014/main" id="{B9EC7C1B-6057-4F18-8250-03DE9EC3AAB0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419623" y="1540565"/>
            <a:ext cx="6109424" cy="3437894"/>
          </a:xfrm>
          <a:prstGeom prst="rect">
            <a:avLst/>
          </a:prstGeom>
        </p:spPr>
      </p:pic>
      <p:sp>
        <p:nvSpPr>
          <p:cNvPr id="5" name="Rezervirano mjesto za sadržaj 4"/>
          <p:cNvSpPr>
            <a:spLocks noGrp="1"/>
          </p:cNvSpPr>
          <p:nvPr>
            <p:ph sz="half" idx="4294967295"/>
          </p:nvPr>
        </p:nvSpPr>
        <p:spPr>
          <a:xfrm>
            <a:off x="541610" y="1431010"/>
            <a:ext cx="4557164" cy="4790886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rtl="0">
              <a:lnSpc>
                <a:spcPts val="1800"/>
              </a:lnSpc>
              <a:spcBef>
                <a:spcPts val="1000"/>
              </a:spcBef>
              <a:spcAft>
                <a:spcPts val="600"/>
              </a:spcAft>
              <a:buNone/>
            </a:pPr>
            <a:r>
              <a:rPr lang="hr-HR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Pretapanje omogućuje besprijekorne animacije i kretanja predmeta u prezentaciji. Animacija se izvodi uz pomoć dva slična slajda, no publici se čini da je u pitanju samo jedan slajd. </a:t>
            </a:r>
          </a:p>
          <a:p>
            <a:pPr>
              <a:lnSpc>
                <a:spcPts val="1800"/>
              </a:lnSpc>
              <a:spcAft>
                <a:spcPts val="600"/>
              </a:spcAft>
            </a:pPr>
            <a:r>
              <a:rPr lang="hr-HR" b="1" dirty="0">
                <a:solidFill>
                  <a:srgbClr val="D2472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Reproducirajte </a:t>
            </a:r>
            <a:r>
              <a:rPr lang="pl-PL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videozapis na desnoj strani da biste vidjeli kratak primjer.</a:t>
            </a:r>
            <a:endParaRPr lang="hr-HR" sz="1200" dirty="0">
              <a:solidFill>
                <a:prstClr val="black">
                  <a:lumMod val="75000"/>
                  <a:lumOff val="25000"/>
                </a:prst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 rtl="0">
              <a:lnSpc>
                <a:spcPts val="1800"/>
              </a:lnSpc>
              <a:spcBef>
                <a:spcPts val="1000"/>
              </a:spcBef>
              <a:spcAft>
                <a:spcPts val="600"/>
              </a:spcAft>
              <a:buNone/>
            </a:pPr>
            <a:r>
              <a:rPr lang="hr-HR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Pretapanje je značajka koja je dostupna samo uz pretplatu. Ako imate pretplatu na Office 365, možete je isprobati pomoću koraka navedenih na sljedećem slajdu.</a:t>
            </a:r>
          </a:p>
          <a:p>
            <a:pPr marL="0" indent="0" rtl="0">
              <a:lnSpc>
                <a:spcPts val="1800"/>
              </a:lnSpc>
              <a:spcBef>
                <a:spcPts val="1000"/>
              </a:spcBef>
              <a:spcAft>
                <a:spcPts val="600"/>
              </a:spcAft>
              <a:buNone/>
            </a:pPr>
            <a:endParaRPr lang="hr-HR" sz="1200" dirty="0">
              <a:solidFill>
                <a:prstClr val="black">
                  <a:lumMod val="75000"/>
                  <a:lumOff val="25000"/>
                </a:prst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8036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slov 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hr-HR" dirty="0"/>
              <a:t>Postavljanje </a:t>
            </a:r>
            <a:r>
              <a:rPr lang="hr-HR" dirty="0">
                <a:latin typeface="Segoe UI Light" panose="020B0502040204020203" pitchFamily="34" charset="0"/>
                <a:cs typeface="Segoe UI Light" panose="020B0502040204020203" pitchFamily="34" charset="0"/>
              </a:rPr>
              <a:t>pretapanja</a:t>
            </a:r>
          </a:p>
        </p:txBody>
      </p:sp>
      <p:sp>
        <p:nvSpPr>
          <p:cNvPr id="30" name="Rezervirano mjesto za sadržaj 17"/>
          <p:cNvSpPr txBox="1">
            <a:spLocks/>
          </p:cNvSpPr>
          <p:nvPr/>
        </p:nvSpPr>
        <p:spPr>
          <a:xfrm>
            <a:off x="541609" y="1455491"/>
            <a:ext cx="5110161" cy="4711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rtl="0">
              <a:spcAft>
                <a:spcPts val="2000"/>
              </a:spcAft>
              <a:buNone/>
            </a:pPr>
            <a:r>
              <a:rPr lang="hr-HR" dirty="0"/>
              <a:t>Isprobajte sami uz ova dva jednostavna "planeta":</a:t>
            </a:r>
          </a:p>
        </p:txBody>
      </p:sp>
      <p:grpSp>
        <p:nvGrpSpPr>
          <p:cNvPr id="13" name="Grupa 12" descr="Kružić u kojem se nalazi broj 1 koji označava 1. korak"/>
          <p:cNvGrpSpPr/>
          <p:nvPr/>
        </p:nvGrpSpPr>
        <p:grpSpPr bwMode="blackWhite">
          <a:xfrm>
            <a:off x="558723" y="1917997"/>
            <a:ext cx="558179" cy="409838"/>
            <a:chOff x="6953426" y="711274"/>
            <a:chExt cx="558179" cy="409838"/>
          </a:xfrm>
        </p:grpSpPr>
        <p:sp>
          <p:nvSpPr>
            <p:cNvPr id="14" name="Elipsa 13" descr="Kružić"/>
            <p:cNvSpPr/>
            <p:nvPr/>
          </p:nvSpPr>
          <p:spPr bwMode="blackWhite"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hr-HR" dirty="0"/>
            </a:p>
          </p:txBody>
        </p:sp>
        <p:sp>
          <p:nvSpPr>
            <p:cNvPr id="15" name="TekstniOkvir 14" descr="Broj 1"/>
            <p:cNvSpPr txBox="1">
              <a:spLocks noChangeAspect="1"/>
            </p:cNvSpPr>
            <p:nvPr/>
          </p:nvSpPr>
          <p:spPr bwMode="blackWhite"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hr-HR" dirty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1.</a:t>
              </a:r>
            </a:p>
          </p:txBody>
        </p:sp>
      </p:grpSp>
      <p:sp>
        <p:nvSpPr>
          <p:cNvPr id="16" name="Rezervirano mjesto za sadržaj 17"/>
          <p:cNvSpPr txBox="1">
            <a:spLocks/>
          </p:cNvSpPr>
          <p:nvPr/>
        </p:nvSpPr>
        <p:spPr>
          <a:xfrm>
            <a:off x="1066040" y="1958189"/>
            <a:ext cx="2486328" cy="9139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rtl="0">
              <a:spcAft>
                <a:spcPts val="2000"/>
              </a:spcAft>
              <a:buNone/>
            </a:pPr>
            <a:r>
              <a:rPr lang="hr-HR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Duplicirajte slajd: desnom tipkom miša kliknite minijaturu slajda i odaberite </a:t>
            </a:r>
            <a:r>
              <a:rPr lang="hr-HR" dirty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Dupliciran slajd</a:t>
            </a:r>
            <a:r>
              <a:rPr lang="hr-HR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</p:txBody>
      </p:sp>
      <p:pic>
        <p:nvPicPr>
          <p:cNvPr id="2" name="Slika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5391" y="1513936"/>
            <a:ext cx="1402148" cy="1686997"/>
          </a:xfrm>
          <a:prstGeom prst="rect">
            <a:avLst/>
          </a:prstGeom>
        </p:spPr>
      </p:pic>
      <p:grpSp>
        <p:nvGrpSpPr>
          <p:cNvPr id="18" name="Grupa 17" descr="Kružić u kojem se nalazi broj 2 koji označava 2. korak"/>
          <p:cNvGrpSpPr/>
          <p:nvPr/>
        </p:nvGrpSpPr>
        <p:grpSpPr bwMode="blackWhite">
          <a:xfrm>
            <a:off x="558723" y="2896735"/>
            <a:ext cx="558179" cy="409838"/>
            <a:chOff x="6953426" y="711274"/>
            <a:chExt cx="558179" cy="409838"/>
          </a:xfrm>
        </p:grpSpPr>
        <p:sp>
          <p:nvSpPr>
            <p:cNvPr id="23" name="Elipsa 22" descr="Kružić"/>
            <p:cNvSpPr/>
            <p:nvPr/>
          </p:nvSpPr>
          <p:spPr bwMode="blackWhite"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hr-HR" dirty="0"/>
            </a:p>
          </p:txBody>
        </p:sp>
        <p:sp>
          <p:nvSpPr>
            <p:cNvPr id="24" name="Tekstni okvir 23" descr="Broj 2"/>
            <p:cNvSpPr txBox="1">
              <a:spLocks noChangeAspect="1"/>
            </p:cNvSpPr>
            <p:nvPr/>
          </p:nvSpPr>
          <p:spPr bwMode="blackWhite"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hr-HR" dirty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2.</a:t>
              </a:r>
            </a:p>
          </p:txBody>
        </p:sp>
      </p:grpSp>
      <p:sp>
        <p:nvSpPr>
          <p:cNvPr id="25" name="Rezervirano mjesto za sadržaj 17"/>
          <p:cNvSpPr txBox="1">
            <a:spLocks/>
          </p:cNvSpPr>
          <p:nvPr/>
        </p:nvSpPr>
        <p:spPr>
          <a:xfrm>
            <a:off x="1066038" y="2936927"/>
            <a:ext cx="2639187" cy="14561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000"/>
              </a:spcAft>
              <a:buNone/>
            </a:pPr>
            <a:r>
              <a:rPr lang="hr-HR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U drugom od ta dva identična slajda promijenite oblike na desnoj strani (njihovu veličinu ili boju), a zatim otvorite </a:t>
            </a:r>
            <a:r>
              <a:rPr lang="hr-HR" dirty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Prijelazi</a:t>
            </a:r>
            <a:r>
              <a:rPr lang="hr-HR" dirty="0">
                <a:solidFill>
                  <a:prstClr val="black">
                    <a:lumMod val="75000"/>
                    <a:lumOff val="25000"/>
                  </a:prstClr>
                </a:solidFill>
                <a:cs typeface="Segoe UI"/>
              </a:rPr>
              <a:t> &gt; </a:t>
            </a:r>
            <a:r>
              <a:rPr lang="hr-HR" dirty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Izobličenje</a:t>
            </a:r>
            <a:r>
              <a:rPr lang="hr-HR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</p:txBody>
      </p:sp>
      <p:pic>
        <p:nvPicPr>
          <p:cNvPr id="6" name="Slika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3896" y="3225977"/>
            <a:ext cx="2468760" cy="1053186"/>
          </a:xfrm>
          <a:prstGeom prst="rect">
            <a:avLst/>
          </a:prstGeom>
        </p:spPr>
      </p:pic>
      <p:grpSp>
        <p:nvGrpSpPr>
          <p:cNvPr id="26" name="Grupa 25" descr="Kružić u kojem se nalazi broj 3 koji označava 3. korak"/>
          <p:cNvGrpSpPr/>
          <p:nvPr/>
        </p:nvGrpSpPr>
        <p:grpSpPr bwMode="blackWhite">
          <a:xfrm>
            <a:off x="557319" y="4344232"/>
            <a:ext cx="558179" cy="409838"/>
            <a:chOff x="6953426" y="711274"/>
            <a:chExt cx="558179" cy="409838"/>
          </a:xfrm>
        </p:grpSpPr>
        <p:sp>
          <p:nvSpPr>
            <p:cNvPr id="27" name="Elipsa 26" descr="Kružić"/>
            <p:cNvSpPr/>
            <p:nvPr/>
          </p:nvSpPr>
          <p:spPr bwMode="blackWhite"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hr-HR" dirty="0"/>
            </a:p>
          </p:txBody>
        </p:sp>
        <p:sp>
          <p:nvSpPr>
            <p:cNvPr id="28" name="Tekstni okvir 27" descr="Broj 3"/>
            <p:cNvSpPr txBox="1">
              <a:spLocks noChangeAspect="1"/>
            </p:cNvSpPr>
            <p:nvPr/>
          </p:nvSpPr>
          <p:spPr bwMode="blackWhite"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hr-HR" dirty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3.</a:t>
              </a:r>
            </a:p>
          </p:txBody>
        </p:sp>
      </p:grpSp>
      <p:sp>
        <p:nvSpPr>
          <p:cNvPr id="29" name="Rezervirano mjesto za sadržaj 17"/>
          <p:cNvSpPr txBox="1">
            <a:spLocks/>
          </p:cNvSpPr>
          <p:nvPr/>
        </p:nvSpPr>
        <p:spPr>
          <a:xfrm>
            <a:off x="1076798" y="4360521"/>
            <a:ext cx="2790351" cy="11106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000"/>
              </a:spcAft>
              <a:buNone/>
            </a:pPr>
            <a:r>
              <a:rPr lang="hr-HR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Vratite se na prvi slajd i pritisnite</a:t>
            </a:r>
            <a:r>
              <a:rPr lang="hr-HR" b="1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hr-HR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gumb</a:t>
            </a:r>
            <a:r>
              <a:rPr lang="hr-HR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hr-HR" dirty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Dijaprojekcija</a:t>
            </a:r>
            <a:r>
              <a:rPr lang="hr-HR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a zatim odaberite</a:t>
            </a:r>
            <a:r>
              <a:rPr lang="hr-HR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hr-HR" dirty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Reproduciraj</a:t>
            </a:r>
            <a:r>
              <a:rPr lang="hr-HR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hr-HR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da biste vidjeli pretapanje krugova!</a:t>
            </a:r>
          </a:p>
        </p:txBody>
      </p:sp>
      <p:pic>
        <p:nvPicPr>
          <p:cNvPr id="5" name="Slika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3122" y="4344232"/>
            <a:ext cx="2122233" cy="887084"/>
          </a:xfrm>
          <a:prstGeom prst="rect">
            <a:avLst/>
          </a:prstGeom>
        </p:spPr>
      </p:pic>
      <p:sp>
        <p:nvSpPr>
          <p:cNvPr id="17" name="Rezervirano mjesto za sadržaj 17"/>
          <p:cNvSpPr txBox="1">
            <a:spLocks/>
          </p:cNvSpPr>
          <p:nvPr/>
        </p:nvSpPr>
        <p:spPr>
          <a:xfrm>
            <a:off x="628962" y="5832234"/>
            <a:ext cx="3449878" cy="6929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000"/>
              </a:spcAft>
              <a:buNone/>
            </a:pPr>
            <a:r>
              <a:rPr lang="hr-HR" dirty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Savjet: </a:t>
            </a:r>
            <a:r>
              <a:rPr lang="hr-HR" dirty="0">
                <a:solidFill>
                  <a:srgbClr val="40404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mogućnosti efekta </a:t>
            </a:r>
            <a:r>
              <a:rPr lang="hr-HR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sadrže dodatne mogućnosti za </a:t>
            </a:r>
            <a:r>
              <a:rPr lang="hr-HR" dirty="0">
                <a:solidFill>
                  <a:prstClr val="black">
                    <a:lumMod val="75000"/>
                    <a:lumOff val="25000"/>
                  </a:prstClr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Izobličenje</a:t>
            </a:r>
            <a:r>
              <a:rPr lang="hr-HR" dirty="0">
                <a:solidFill>
                  <a:prstClr val="black">
                    <a:lumMod val="75000"/>
                    <a:lumOff val="25000"/>
                  </a:prstClr>
                </a:solidFill>
              </a:rPr>
              <a:t>.</a:t>
            </a:r>
          </a:p>
        </p:txBody>
      </p:sp>
      <p:cxnSp>
        <p:nvCxnSpPr>
          <p:cNvPr id="20" name="Ravni poveznik 19" descr="Svijetlosiva crta koja razdvaja tekst i slike o pretapanju"/>
          <p:cNvCxnSpPr/>
          <p:nvPr/>
        </p:nvCxnSpPr>
        <p:spPr>
          <a:xfrm>
            <a:off x="6296866" y="1472431"/>
            <a:ext cx="0" cy="4892634"/>
          </a:xfrm>
          <a:prstGeom prst="line">
            <a:avLst/>
          </a:prstGeom>
          <a:ln w="9525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Elipsa 9" descr="Veliki plavi krug u kojem se nalazi mali svijetloplavi krug"/>
          <p:cNvSpPr/>
          <p:nvPr/>
        </p:nvSpPr>
        <p:spPr>
          <a:xfrm>
            <a:off x="7236525" y="1944862"/>
            <a:ext cx="3827244" cy="374323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r-HR" sz="1800" b="0" i="0" u="none" strike="noStrike" kern="0" cap="none" spc="0" normalizeH="0" baseline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" name="Elipsa 10" descr="Mali svijetloplavi krug u velikom tamnoplavom krugu"/>
          <p:cNvSpPr/>
          <p:nvPr/>
        </p:nvSpPr>
        <p:spPr bwMode="ltGray">
          <a:xfrm>
            <a:off x="8086223" y="2796642"/>
            <a:ext cx="2148929" cy="2101759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r-HR" sz="1800" b="0" i="0" u="none" strike="noStrike" kern="0" cap="none" spc="0" normalizeH="0" baseline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5968336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lvl="0" rtl="0"/>
            <a:r>
              <a:rPr lang="hr-HR" dirty="0">
                <a:latin typeface="Segoe UI Light" panose="020B0502040204020203" pitchFamily="34" charset="0"/>
                <a:cs typeface="Segoe UI Light" panose="020B0502040204020203" pitchFamily="34" charset="0"/>
              </a:rPr>
              <a:t>Suradnja u stvarnom vremenu</a:t>
            </a:r>
          </a:p>
        </p:txBody>
      </p:sp>
      <p:sp>
        <p:nvSpPr>
          <p:cNvPr id="5" name="Rezervirano mjesto za sadržaj 4"/>
          <p:cNvSpPr>
            <a:spLocks noGrp="1"/>
          </p:cNvSpPr>
          <p:nvPr>
            <p:ph sz="half" idx="4294967295"/>
          </p:nvPr>
        </p:nvSpPr>
        <p:spPr>
          <a:xfrm>
            <a:off x="541611" y="1431010"/>
            <a:ext cx="4413626" cy="3978275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rtl="0">
              <a:lnSpc>
                <a:spcPts val="1800"/>
              </a:lnSpc>
              <a:spcBef>
                <a:spcPts val="1000"/>
              </a:spcBef>
              <a:spcAft>
                <a:spcPts val="2000"/>
              </a:spcAft>
              <a:buNone/>
            </a:pPr>
            <a:r>
              <a:rPr lang="hr-HR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Kada omogućite zajedničko korištenje prezentacije s drugima, vidjet ćete ih kako istovremeno rade s vama. </a:t>
            </a:r>
            <a:br>
              <a:rPr lang="hr-HR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hr-HR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/>
            </a:r>
            <a:br>
              <a:rPr lang="hr-HR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hr-HR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Kako funkcionira:</a:t>
            </a:r>
          </a:p>
        </p:txBody>
      </p:sp>
      <p:pic>
        <p:nvPicPr>
          <p:cNvPr id="11" name="Slika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826" y="2425111"/>
            <a:ext cx="2970865" cy="1475660"/>
          </a:xfrm>
          <a:prstGeom prst="rect">
            <a:avLst/>
          </a:prstGeom>
        </p:spPr>
      </p:pic>
      <p:grpSp>
        <p:nvGrpSpPr>
          <p:cNvPr id="33" name="Grupa 32" descr="Kružić u kojem se nalazi broj 1 koji označava 1. korak"/>
          <p:cNvGrpSpPr/>
          <p:nvPr/>
        </p:nvGrpSpPr>
        <p:grpSpPr bwMode="blackWhite">
          <a:xfrm>
            <a:off x="558723" y="4531632"/>
            <a:ext cx="558179" cy="409838"/>
            <a:chOff x="6953426" y="711274"/>
            <a:chExt cx="558179" cy="409838"/>
          </a:xfrm>
        </p:grpSpPr>
        <p:sp>
          <p:nvSpPr>
            <p:cNvPr id="34" name="Elipsa 33" descr="Kružić"/>
            <p:cNvSpPr/>
            <p:nvPr/>
          </p:nvSpPr>
          <p:spPr bwMode="blackWhite"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hr-HR" dirty="0"/>
            </a:p>
          </p:txBody>
        </p:sp>
        <p:sp>
          <p:nvSpPr>
            <p:cNvPr id="35" name="Tekstni okvir 34" descr="Broj 1"/>
            <p:cNvSpPr txBox="1"/>
            <p:nvPr/>
          </p:nvSpPr>
          <p:spPr bwMode="blackWhite"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hr-HR" dirty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1.</a:t>
              </a:r>
            </a:p>
          </p:txBody>
        </p:sp>
      </p:grpSp>
      <p:sp>
        <p:nvSpPr>
          <p:cNvPr id="42" name="Rezervirano mjesto za sadržaj 17"/>
          <p:cNvSpPr txBox="1">
            <a:spLocks/>
          </p:cNvSpPr>
          <p:nvPr/>
        </p:nvSpPr>
        <p:spPr>
          <a:xfrm>
            <a:off x="1066039" y="4571824"/>
            <a:ext cx="2696774" cy="13240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000"/>
              </a:spcAft>
              <a:buNone/>
            </a:pPr>
            <a:r>
              <a:rPr lang="hr-HR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Odaberite </a:t>
            </a:r>
            <a:r>
              <a:rPr lang="hr-HR" dirty="0">
                <a:solidFill>
                  <a:srgbClr val="D2472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Zajedničko korištenje</a:t>
            </a:r>
            <a:r>
              <a:rPr lang="hr-HR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iznad vrpce ili pritisnite </a:t>
            </a:r>
            <a:r>
              <a:rPr lang="hr-HR" dirty="0">
                <a:solidFill>
                  <a:srgbClr val="D2472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Alt - Y</a:t>
            </a:r>
            <a:r>
              <a:rPr lang="en-US" dirty="0">
                <a:solidFill>
                  <a:srgbClr val="D2472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U</a:t>
            </a:r>
            <a:r>
              <a:rPr lang="hr-HR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da biste pozvali druge osobe da rade s vama (u tom trenutku dokument možete spremiti u oblak).</a:t>
            </a:r>
          </a:p>
        </p:txBody>
      </p:sp>
      <p:pic>
        <p:nvPicPr>
          <p:cNvPr id="9" name="Slika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1352" y="2434307"/>
            <a:ext cx="3841692" cy="2512927"/>
          </a:xfrm>
          <a:prstGeom prst="rect">
            <a:avLst/>
          </a:prstGeom>
        </p:spPr>
      </p:pic>
      <p:grpSp>
        <p:nvGrpSpPr>
          <p:cNvPr id="36" name="Grupa 35" descr="Kružić u kojem se nalazi broj 2 koji označava 2. korak"/>
          <p:cNvGrpSpPr/>
          <p:nvPr/>
        </p:nvGrpSpPr>
        <p:grpSpPr bwMode="blackWhite">
          <a:xfrm>
            <a:off x="4249102" y="4531632"/>
            <a:ext cx="558179" cy="409838"/>
            <a:chOff x="6953426" y="711274"/>
            <a:chExt cx="558179" cy="409838"/>
          </a:xfrm>
        </p:grpSpPr>
        <p:sp>
          <p:nvSpPr>
            <p:cNvPr id="37" name="Elipsa 36" descr="Kružić"/>
            <p:cNvSpPr/>
            <p:nvPr/>
          </p:nvSpPr>
          <p:spPr bwMode="blackWhite"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hr-HR" dirty="0"/>
            </a:p>
          </p:txBody>
        </p:sp>
        <p:sp>
          <p:nvSpPr>
            <p:cNvPr id="38" name="Tekstni okvir 37" descr="Broj 2"/>
            <p:cNvSpPr txBox="1"/>
            <p:nvPr/>
          </p:nvSpPr>
          <p:spPr bwMode="blackWhite"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hr-HR" dirty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2.</a:t>
              </a:r>
            </a:p>
          </p:txBody>
        </p:sp>
      </p:grpSp>
      <p:sp>
        <p:nvSpPr>
          <p:cNvPr id="43" name="Rezervirano mjesto za sadržaj 17"/>
          <p:cNvSpPr txBox="1">
            <a:spLocks/>
          </p:cNvSpPr>
          <p:nvPr/>
        </p:nvSpPr>
        <p:spPr>
          <a:xfrm>
            <a:off x="4747855" y="4571824"/>
            <a:ext cx="3106367" cy="13240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rtl="0">
              <a:spcAft>
                <a:spcPts val="2000"/>
              </a:spcAft>
              <a:buNone/>
            </a:pPr>
            <a:r>
              <a:rPr lang="hr-HR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Kada se drugi korisnici nalaze u prezentaciji, oznaka prikazuje tko se nalazi na kojem slajdu...</a:t>
            </a:r>
          </a:p>
        </p:txBody>
      </p:sp>
      <p:pic>
        <p:nvPicPr>
          <p:cNvPr id="12" name="Slika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8684" y="2350394"/>
            <a:ext cx="3205252" cy="2305344"/>
          </a:xfrm>
          <a:prstGeom prst="rect">
            <a:avLst/>
          </a:prstGeom>
        </p:spPr>
      </p:pic>
      <p:grpSp>
        <p:nvGrpSpPr>
          <p:cNvPr id="39" name="Grupa 38" descr="Kružić u kojem se nalazi broj 3 koji označava 3. korak"/>
          <p:cNvGrpSpPr/>
          <p:nvPr/>
        </p:nvGrpSpPr>
        <p:grpSpPr bwMode="blackWhite">
          <a:xfrm>
            <a:off x="7930921" y="4531632"/>
            <a:ext cx="558179" cy="409838"/>
            <a:chOff x="6953426" y="711274"/>
            <a:chExt cx="558179" cy="409838"/>
          </a:xfrm>
        </p:grpSpPr>
        <p:sp>
          <p:nvSpPr>
            <p:cNvPr id="40" name="Elipsa 39" descr="Kružić"/>
            <p:cNvSpPr/>
            <p:nvPr/>
          </p:nvSpPr>
          <p:spPr bwMode="blackWhite"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hr-HR" dirty="0"/>
            </a:p>
          </p:txBody>
        </p:sp>
        <p:sp>
          <p:nvSpPr>
            <p:cNvPr id="41" name="Tekstni okvir 40" descr="Broj 3"/>
            <p:cNvSpPr txBox="1"/>
            <p:nvPr/>
          </p:nvSpPr>
          <p:spPr bwMode="blackWhite"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hr-HR" dirty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3.</a:t>
              </a:r>
            </a:p>
          </p:txBody>
        </p:sp>
      </p:grpSp>
      <p:sp>
        <p:nvSpPr>
          <p:cNvPr id="44" name="Rezervirano mjesto za sadržaj 17"/>
          <p:cNvSpPr txBox="1">
            <a:spLocks/>
          </p:cNvSpPr>
          <p:nvPr/>
        </p:nvSpPr>
        <p:spPr>
          <a:xfrm>
            <a:off x="8429668" y="4571824"/>
            <a:ext cx="2658635" cy="6977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rtl="0">
              <a:spcAft>
                <a:spcPts val="2000"/>
              </a:spcAft>
              <a:buNone/>
            </a:pPr>
            <a:r>
              <a:rPr lang="hr-HR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...te koji dio slajda ta osoba uređuje.</a:t>
            </a:r>
          </a:p>
        </p:txBody>
      </p:sp>
    </p:spTree>
    <p:extLst>
      <p:ext uri="{BB962C8B-B14F-4D97-AF65-F5344CB8AC3E}">
        <p14:creationId xmlns:p14="http://schemas.microsoft.com/office/powerpoint/2010/main" val="1328676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slov 5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r>
              <a:rPr lang="hr-HR" dirty="0">
                <a:latin typeface="Segoe UI Light" panose="020B0502040204020203" pitchFamily="34" charset="0"/>
                <a:cs typeface="Segoe UI Light" panose="020B0502040204020203" pitchFamily="34" charset="0"/>
              </a:rPr>
              <a:t>Uz vođenje kroz kontrole postat ćete pravi stručnjak</a:t>
            </a:r>
          </a:p>
        </p:txBody>
      </p:sp>
      <p:sp>
        <p:nvSpPr>
          <p:cNvPr id="38" name="Rezervirano mjesto za sadržaj 17"/>
          <p:cNvSpPr txBox="1">
            <a:spLocks/>
          </p:cNvSpPr>
          <p:nvPr/>
        </p:nvSpPr>
        <p:spPr>
          <a:xfrm>
            <a:off x="541609" y="1296100"/>
            <a:ext cx="5110161" cy="12364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000"/>
              </a:spcAft>
              <a:buNone/>
            </a:pPr>
            <a:r>
              <a:rPr lang="hr-HR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Okvir Recite pronaći će najbolju naredbu kad vam je potrebna, pa možete uštedjeti na vremenu i usredotočiti se na posao.</a:t>
            </a:r>
            <a:r>
              <a:rPr lang="hr-HR" dirty="0">
                <a:latin typeface="Segoe UI" panose="020B0502040204020203" pitchFamily="34" charset="0"/>
                <a:cs typeface="Segoe UI" panose="020B0502040204020203" pitchFamily="34" charset="0"/>
              </a:rPr>
              <a:t/>
            </a:r>
            <a:br>
              <a:rPr lang="hr-HR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hr-HR" dirty="0">
                <a:latin typeface="Segoe UI" panose="020B0502040204020203" pitchFamily="34" charset="0"/>
                <a:cs typeface="Segoe UI" panose="020B0502040204020203" pitchFamily="34" charset="0"/>
              </a:rPr>
              <a:t/>
            </a:r>
            <a:br>
              <a:rPr lang="hr-HR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hr-HR" dirty="0">
                <a:latin typeface="Segoe UI" panose="020B0502040204020203" pitchFamily="34" charset="0"/>
                <a:cs typeface="Segoe UI" panose="020B0502040204020203" pitchFamily="34" charset="0"/>
              </a:rPr>
              <a:t>Isprobajte:</a:t>
            </a:r>
          </a:p>
        </p:txBody>
      </p:sp>
      <p:grpSp>
        <p:nvGrpSpPr>
          <p:cNvPr id="4" name="Grupa 3" descr="Kružić u kojem se nalazi broj 1 koji označava 1. korak"/>
          <p:cNvGrpSpPr/>
          <p:nvPr/>
        </p:nvGrpSpPr>
        <p:grpSpPr bwMode="blackWhite">
          <a:xfrm>
            <a:off x="558723" y="2638502"/>
            <a:ext cx="558179" cy="409838"/>
            <a:chOff x="6953426" y="711274"/>
            <a:chExt cx="558179" cy="409838"/>
          </a:xfrm>
        </p:grpSpPr>
        <p:sp>
          <p:nvSpPr>
            <p:cNvPr id="2" name="Elipsa 1" descr="Kružić"/>
            <p:cNvSpPr/>
            <p:nvPr/>
          </p:nvSpPr>
          <p:spPr bwMode="blackWhite"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hr-HR" dirty="0"/>
            </a:p>
          </p:txBody>
        </p:sp>
        <p:sp>
          <p:nvSpPr>
            <p:cNvPr id="3" name="TekstniOkvir 2" descr="Broj 1"/>
            <p:cNvSpPr txBox="1">
              <a:spLocks noChangeAspect="1"/>
            </p:cNvSpPr>
            <p:nvPr/>
          </p:nvSpPr>
          <p:spPr bwMode="blackWhite"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hr-HR" dirty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1.</a:t>
              </a:r>
            </a:p>
          </p:txBody>
        </p:sp>
      </p:grpSp>
      <p:sp>
        <p:nvSpPr>
          <p:cNvPr id="29" name="Rezervirano mjesto za sadržaj 17"/>
          <p:cNvSpPr txBox="1">
            <a:spLocks/>
          </p:cNvSpPr>
          <p:nvPr/>
        </p:nvSpPr>
        <p:spPr>
          <a:xfrm>
            <a:off x="1066039" y="2678694"/>
            <a:ext cx="3121671" cy="4676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defTabSz="512763" rtl="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None/>
            </a:pPr>
            <a:r>
              <a:rPr lang="hr-HR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Odaberite </a:t>
            </a:r>
            <a:r>
              <a:rPr lang="hr-HR" dirty="0">
                <a:solidFill>
                  <a:srgbClr val="40404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sliku robota </a:t>
            </a:r>
            <a:r>
              <a:rPr lang="hr-HR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na desnoj strani.</a:t>
            </a:r>
          </a:p>
        </p:txBody>
      </p:sp>
      <p:sp>
        <p:nvSpPr>
          <p:cNvPr id="25" name="Tekstni okvir 16" descr="Odaberite me"/>
          <p:cNvSpPr txBox="1"/>
          <p:nvPr/>
        </p:nvSpPr>
        <p:spPr>
          <a:xfrm rot="21077122">
            <a:off x="6043297" y="1772253"/>
            <a:ext cx="1334770" cy="435610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 xmlns=""/>
            </a:ext>
          </a:extLst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 rtl="0">
              <a:spcBef>
                <a:spcPts val="0"/>
              </a:spcBef>
              <a:spcAft>
                <a:spcPts val="200"/>
              </a:spcAft>
              <a:tabLst>
                <a:tab pos="4931410" algn="l"/>
              </a:tabLst>
            </a:pPr>
            <a:r>
              <a:rPr lang="hr-HR" sz="1200" b="1" kern="1000" spc="100" dirty="0">
                <a:ln>
                  <a:noFill/>
                </a:ln>
                <a:solidFill>
                  <a:srgbClr val="D24726"/>
                </a:solidFill>
                <a:effectLst/>
                <a:latin typeface="Segoe UI Semibold" panose="020B0702040204020203" pitchFamily="34" charset="0"/>
                <a:ea typeface="SimHei" panose="02010609060101010101" pitchFamily="49" charset="-122"/>
                <a:cs typeface="Times New Roman" panose="02020603050405020304" pitchFamily="18" charset="0"/>
              </a:rPr>
              <a:t>ODABERITE ME</a:t>
            </a:r>
            <a:endParaRPr lang="hr-HR" sz="1200" b="1" kern="1400" dirty="0">
              <a:solidFill>
                <a:srgbClr val="D24726"/>
              </a:solidFill>
              <a:effectLst/>
              <a:latin typeface="Segoe UI Light" panose="020B0502040204020203" pitchFamily="34" charset="0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24" name="Slika 23" descr="Zakrivljena strelica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861835" flipH="1">
            <a:off x="6740574" y="1787378"/>
            <a:ext cx="851862" cy="939987"/>
          </a:xfrm>
          <a:prstGeom prst="rect">
            <a:avLst/>
          </a:prstGeom>
        </p:spPr>
      </p:pic>
      <p:pic>
        <p:nvPicPr>
          <p:cNvPr id="23" name="Slika 22" descr="Robot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12741" y="1646170"/>
            <a:ext cx="2775459" cy="4531804"/>
          </a:xfrm>
          <a:prstGeom prst="rect">
            <a:avLst/>
          </a:prstGeom>
        </p:spPr>
      </p:pic>
      <p:grpSp>
        <p:nvGrpSpPr>
          <p:cNvPr id="19" name="Grupa 18" descr="Kružić u kojem se nalazi broj 2 koji označava 2. korak"/>
          <p:cNvGrpSpPr/>
          <p:nvPr/>
        </p:nvGrpSpPr>
        <p:grpSpPr bwMode="blackWhite">
          <a:xfrm>
            <a:off x="558723" y="3312993"/>
            <a:ext cx="558179" cy="409838"/>
            <a:chOff x="6953426" y="711274"/>
            <a:chExt cx="558179" cy="409838"/>
          </a:xfrm>
        </p:grpSpPr>
        <p:sp>
          <p:nvSpPr>
            <p:cNvPr id="20" name="Elipsa 19" descr="Kružić"/>
            <p:cNvSpPr/>
            <p:nvPr/>
          </p:nvSpPr>
          <p:spPr bwMode="blackWhite"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hr-HR" dirty="0"/>
            </a:p>
          </p:txBody>
        </p:sp>
        <p:sp>
          <p:nvSpPr>
            <p:cNvPr id="21" name="Tekstni okvir 20" descr="Broj 2"/>
            <p:cNvSpPr txBox="1">
              <a:spLocks noChangeAspect="1"/>
            </p:cNvSpPr>
            <p:nvPr/>
          </p:nvSpPr>
          <p:spPr bwMode="blackWhite"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hr-HR" dirty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2.</a:t>
              </a:r>
            </a:p>
          </p:txBody>
        </p:sp>
      </p:grpSp>
      <p:sp>
        <p:nvSpPr>
          <p:cNvPr id="22" name="Rezervirano mjesto za sadržaj 17"/>
          <p:cNvSpPr txBox="1">
            <a:spLocks/>
          </p:cNvSpPr>
          <p:nvPr/>
        </p:nvSpPr>
        <p:spPr>
          <a:xfrm>
            <a:off x="1066039" y="3353185"/>
            <a:ext cx="3504072" cy="9139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U okvir </a:t>
            </a:r>
            <a:r>
              <a:rPr lang="hr-HR" dirty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Recite </a:t>
            </a:r>
            <a:r>
              <a:rPr lang="hr-HR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što želite upišite </a:t>
            </a:r>
            <a:r>
              <a:rPr lang="hr-HR" i="1" dirty="0">
                <a:solidFill>
                  <a:srgbClr val="D2472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animacija</a:t>
            </a:r>
            <a:r>
              <a:rPr lang="hr-HR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a zatim odaberite </a:t>
            </a:r>
            <a:r>
              <a:rPr lang="hr-HR" dirty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Dodavanje animacije</a:t>
            </a:r>
            <a:r>
              <a:rPr lang="hr-HR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</p:txBody>
      </p:sp>
      <p:pic>
        <p:nvPicPr>
          <p:cNvPr id="5" name="Slika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3642" y="3410945"/>
            <a:ext cx="1769959" cy="220833"/>
          </a:xfrm>
          <a:prstGeom prst="rect">
            <a:avLst/>
          </a:prstGeom>
        </p:spPr>
      </p:pic>
      <p:grpSp>
        <p:nvGrpSpPr>
          <p:cNvPr id="31" name="Grupa 30" descr="Kružić u kojem se nalazi broj 3 koji označava 3. korak"/>
          <p:cNvGrpSpPr/>
          <p:nvPr/>
        </p:nvGrpSpPr>
        <p:grpSpPr bwMode="blackWhite">
          <a:xfrm>
            <a:off x="557319" y="4263506"/>
            <a:ext cx="558179" cy="409838"/>
            <a:chOff x="6953426" y="711274"/>
            <a:chExt cx="558179" cy="409838"/>
          </a:xfrm>
        </p:grpSpPr>
        <p:sp>
          <p:nvSpPr>
            <p:cNvPr id="32" name="Elipsa 31" descr="Kružić"/>
            <p:cNvSpPr/>
            <p:nvPr/>
          </p:nvSpPr>
          <p:spPr bwMode="blackWhite"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hr-HR" dirty="0"/>
            </a:p>
          </p:txBody>
        </p:sp>
        <p:sp>
          <p:nvSpPr>
            <p:cNvPr id="33" name="Tekstni okvir 32" descr="Broj 3"/>
            <p:cNvSpPr txBox="1">
              <a:spLocks noChangeAspect="1"/>
            </p:cNvSpPr>
            <p:nvPr/>
          </p:nvSpPr>
          <p:spPr bwMode="blackWhite"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hr-HR" dirty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3.</a:t>
              </a:r>
            </a:p>
          </p:txBody>
        </p:sp>
      </p:grpSp>
      <p:sp>
        <p:nvSpPr>
          <p:cNvPr id="34" name="Rezervirano mjesto za sadržaj 17"/>
          <p:cNvSpPr txBox="1">
            <a:spLocks/>
          </p:cNvSpPr>
          <p:nvPr/>
        </p:nvSpPr>
        <p:spPr>
          <a:xfrm>
            <a:off x="1064636" y="4303697"/>
            <a:ext cx="2134038" cy="14460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512763" rtl="0">
              <a:spcAft>
                <a:spcPts val="2000"/>
              </a:spcAft>
              <a:buNone/>
            </a:pPr>
            <a:r>
              <a:rPr lang="hr-HR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Odaberite animacijski efekt, kao što je </a:t>
            </a:r>
            <a:r>
              <a:rPr lang="hr-HR" dirty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Zumiranje</a:t>
            </a:r>
            <a:r>
              <a:rPr lang="hr-HR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i pogledajte rezultat.</a:t>
            </a:r>
          </a:p>
        </p:txBody>
      </p:sp>
      <p:pic>
        <p:nvPicPr>
          <p:cNvPr id="7" name="Slika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3240" y="4069080"/>
            <a:ext cx="3803903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668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slov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hr-HR" dirty="0">
                <a:latin typeface="Segoe UI Light" panose="020B0502040204020203" pitchFamily="34" charset="0"/>
                <a:cs typeface="Segoe UI Light" panose="020B0502040204020203" pitchFamily="34" charset="0"/>
              </a:rPr>
              <a:t>Istraživanje bez napuštanja slajdova</a:t>
            </a:r>
          </a:p>
        </p:txBody>
      </p:sp>
      <p:sp>
        <p:nvSpPr>
          <p:cNvPr id="16" name="Rezervirano mjesto za sadržaj 17"/>
          <p:cNvSpPr txBox="1">
            <a:spLocks/>
          </p:cNvSpPr>
          <p:nvPr/>
        </p:nvSpPr>
        <p:spPr>
          <a:xfrm>
            <a:off x="541609" y="1296100"/>
            <a:ext cx="6093106" cy="12364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000"/>
              </a:spcAft>
              <a:buNone/>
            </a:pPr>
            <a:r>
              <a:rPr lang="hr-HR" dirty="0">
                <a:latin typeface="Segoe UI" panose="020B0502040204020203" pitchFamily="34" charset="0"/>
                <a:cs typeface="Segoe UI" panose="020B0502040204020203" pitchFamily="34" charset="0"/>
              </a:rPr>
              <a:t>Pametno pretraživanje donosi istraživanje izravno u PowerPoint.</a:t>
            </a:r>
            <a:br>
              <a:rPr lang="hr-HR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hr-HR" dirty="0">
                <a:latin typeface="Segoe UI" panose="020B0502040204020203" pitchFamily="34" charset="0"/>
                <a:cs typeface="Segoe UI" panose="020B0502040204020203" pitchFamily="34" charset="0"/>
              </a:rPr>
              <a:t/>
            </a:r>
            <a:br>
              <a:rPr lang="hr-HR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hr-HR" dirty="0">
                <a:latin typeface="Segoe UI" panose="020B0502040204020203" pitchFamily="34" charset="0"/>
                <a:cs typeface="Segoe UI" panose="020B0502040204020203" pitchFamily="34" charset="0"/>
              </a:rPr>
              <a:t>Isprobajte</a:t>
            </a:r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/>
              <a:t>(</a:t>
            </a:r>
            <a:r>
              <a:rPr lang="hr-HR" dirty="0"/>
              <a:t>primjer na engleskom jeziku</a:t>
            </a:r>
            <a:r>
              <a:rPr lang="en-US" dirty="0"/>
              <a:t>)</a:t>
            </a:r>
            <a:r>
              <a:rPr lang="hr-HR" dirty="0">
                <a:latin typeface="Segoe UI" panose="020B0502040204020203" pitchFamily="34" charset="0"/>
                <a:cs typeface="Segoe UI" panose="020B0502040204020203" pitchFamily="34" charset="0"/>
              </a:rPr>
              <a:t>:</a:t>
            </a:r>
          </a:p>
        </p:txBody>
      </p:sp>
      <p:pic>
        <p:nvPicPr>
          <p:cNvPr id="18" name="Slika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408" y="2146704"/>
            <a:ext cx="11129521" cy="3193794"/>
          </a:xfrm>
          <a:prstGeom prst="rect">
            <a:avLst/>
          </a:prstGeom>
        </p:spPr>
      </p:pic>
      <p:grpSp>
        <p:nvGrpSpPr>
          <p:cNvPr id="33" name="Grupa 32" descr="Kružić u kojem se nalazi broj 1 koji označava 1. korak"/>
          <p:cNvGrpSpPr/>
          <p:nvPr/>
        </p:nvGrpSpPr>
        <p:grpSpPr bwMode="blackWhite">
          <a:xfrm>
            <a:off x="558723" y="5233381"/>
            <a:ext cx="558179" cy="409838"/>
            <a:chOff x="6953426" y="711274"/>
            <a:chExt cx="558179" cy="409838"/>
          </a:xfrm>
        </p:grpSpPr>
        <p:sp>
          <p:nvSpPr>
            <p:cNvPr id="34" name="Elipsa 33" descr="Kružić"/>
            <p:cNvSpPr/>
            <p:nvPr/>
          </p:nvSpPr>
          <p:spPr bwMode="blackWhite"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hr-HR" dirty="0"/>
            </a:p>
          </p:txBody>
        </p:sp>
        <p:sp>
          <p:nvSpPr>
            <p:cNvPr id="35" name="Tekstni okvir 34" descr="Broj 1"/>
            <p:cNvSpPr txBox="1"/>
            <p:nvPr/>
          </p:nvSpPr>
          <p:spPr bwMode="blackWhite"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hr-HR" dirty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1.</a:t>
              </a:r>
            </a:p>
          </p:txBody>
        </p:sp>
      </p:grpSp>
      <p:sp>
        <p:nvSpPr>
          <p:cNvPr id="42" name="Rezervirano mjesto za sadržaj 17"/>
          <p:cNvSpPr txBox="1">
            <a:spLocks/>
          </p:cNvSpPr>
          <p:nvPr/>
        </p:nvSpPr>
        <p:spPr>
          <a:xfrm>
            <a:off x="1066038" y="5273573"/>
            <a:ext cx="2919669" cy="12983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2000"/>
              </a:lnSpc>
              <a:spcAft>
                <a:spcPts val="2000"/>
              </a:spcAft>
              <a:buNone/>
            </a:pPr>
            <a:r>
              <a:rPr lang="hr-HR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Desnom tipkom miša kliknite riječ </a:t>
            </a:r>
            <a:r>
              <a:rPr lang="en-US" i="1" dirty="0">
                <a:solidFill>
                  <a:srgbClr val="D2472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office</a:t>
            </a:r>
            <a:r>
              <a:rPr lang="hr-HR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u sljedećem izrazu: </a:t>
            </a:r>
            <a:r>
              <a:rPr lang="en-US" sz="1800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office furniture</a:t>
            </a:r>
            <a:endParaRPr lang="hr-HR" sz="1800" dirty="0">
              <a:solidFill>
                <a:prstClr val="black">
                  <a:lumMod val="75000"/>
                  <a:lumOff val="25000"/>
                </a:prst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36" name="Grupa 35" descr="Kružić u kojem se nalazi broj 2 koji označava 2. korak"/>
          <p:cNvGrpSpPr/>
          <p:nvPr/>
        </p:nvGrpSpPr>
        <p:grpSpPr bwMode="blackWhite">
          <a:xfrm>
            <a:off x="4249102" y="5233381"/>
            <a:ext cx="558179" cy="409838"/>
            <a:chOff x="6953426" y="711274"/>
            <a:chExt cx="558179" cy="409838"/>
          </a:xfrm>
        </p:grpSpPr>
        <p:sp>
          <p:nvSpPr>
            <p:cNvPr id="37" name="Elipsa 36" descr="Kružić"/>
            <p:cNvSpPr/>
            <p:nvPr/>
          </p:nvSpPr>
          <p:spPr bwMode="blackWhite"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hr-HR" dirty="0"/>
            </a:p>
          </p:txBody>
        </p:sp>
        <p:sp>
          <p:nvSpPr>
            <p:cNvPr id="38" name="Tekstni okvir 37" descr="Broj 2"/>
            <p:cNvSpPr txBox="1"/>
            <p:nvPr/>
          </p:nvSpPr>
          <p:spPr bwMode="blackWhite"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hr-HR" dirty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2.</a:t>
              </a:r>
            </a:p>
          </p:txBody>
        </p:sp>
      </p:grpSp>
      <p:sp>
        <p:nvSpPr>
          <p:cNvPr id="43" name="Rezervirano mjesto za sadržaj 17"/>
          <p:cNvSpPr txBox="1">
            <a:spLocks/>
          </p:cNvSpPr>
          <p:nvPr/>
        </p:nvSpPr>
        <p:spPr>
          <a:xfrm>
            <a:off x="4747855" y="5273573"/>
            <a:ext cx="3106367" cy="13240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2000"/>
              </a:lnSpc>
              <a:spcAft>
                <a:spcPts val="2000"/>
              </a:spcAft>
              <a:buNone/>
            </a:pPr>
            <a:r>
              <a:rPr lang="hr-HR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Odaberite </a:t>
            </a:r>
            <a:r>
              <a:rPr lang="hr-HR" dirty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Pametno</a:t>
            </a:r>
            <a:r>
              <a:rPr lang="hr-HR" dirty="0">
                <a:solidFill>
                  <a:prstClr val="black">
                    <a:lumMod val="75000"/>
                    <a:lumOff val="25000"/>
                  </a:prstClr>
                </a:solidFill>
                <a:cs typeface="Segoe UI"/>
              </a:rPr>
              <a:t> </a:t>
            </a:r>
            <a:r>
              <a:rPr lang="hr-HR" dirty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pretraživanje</a:t>
            </a:r>
            <a:r>
              <a:rPr lang="hr-HR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it-IT" dirty="0">
                <a:latin typeface="Segoe UI" panose="020B0502040204020203" pitchFamily="34" charset="0"/>
                <a:cs typeface="Segoe UI" panose="020B0502040204020203" pitchFamily="34" charset="0"/>
              </a:rPr>
              <a:t>i </a:t>
            </a:r>
            <a:r>
              <a:rPr lang="it-IT" dirty="0" err="1">
                <a:latin typeface="Segoe UI" panose="020B0502040204020203" pitchFamily="34" charset="0"/>
                <a:cs typeface="Segoe UI" panose="020B0502040204020203" pitchFamily="34" charset="0"/>
              </a:rPr>
              <a:t>vidjet</a:t>
            </a:r>
            <a:r>
              <a:rPr lang="it-IT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it-IT" dirty="0" err="1">
                <a:latin typeface="Segoe UI" panose="020B0502040204020203" pitchFamily="34" charset="0"/>
                <a:cs typeface="Segoe UI" panose="020B0502040204020203" pitchFamily="34" charset="0"/>
              </a:rPr>
              <a:t>ćete</a:t>
            </a:r>
            <a:r>
              <a:rPr lang="it-IT" dirty="0">
                <a:latin typeface="Segoe UI" panose="020B0502040204020203" pitchFamily="34" charset="0"/>
                <a:cs typeface="Segoe UI" panose="020B0502040204020203" pitchFamily="34" charset="0"/>
              </a:rPr>
              <a:t> da se </a:t>
            </a:r>
            <a:r>
              <a:rPr lang="it-IT" dirty="0" err="1">
                <a:latin typeface="Segoe UI" panose="020B0502040204020203" pitchFamily="34" charset="0"/>
                <a:cs typeface="Segoe UI" panose="020B0502040204020203" pitchFamily="34" charset="0"/>
              </a:rPr>
              <a:t>prikazuju</a:t>
            </a:r>
            <a:r>
              <a:rPr lang="it-IT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it-IT" dirty="0" err="1">
                <a:latin typeface="Segoe UI" panose="020B0502040204020203" pitchFamily="34" charset="0"/>
                <a:cs typeface="Segoe UI" panose="020B0502040204020203" pitchFamily="34" charset="0"/>
              </a:rPr>
              <a:t>rezultati</a:t>
            </a:r>
            <a:r>
              <a:rPr lang="it-IT" dirty="0">
                <a:latin typeface="Segoe UI" panose="020B0502040204020203" pitchFamily="34" charset="0"/>
                <a:cs typeface="Segoe UI" panose="020B0502040204020203" pitchFamily="34" charset="0"/>
              </a:rPr>
              <a:t> u </a:t>
            </a:r>
            <a:r>
              <a:rPr lang="it-IT" dirty="0" err="1">
                <a:latin typeface="Segoe UI" panose="020B0502040204020203" pitchFamily="34" charset="0"/>
                <a:cs typeface="Segoe UI" panose="020B0502040204020203" pitchFamily="34" charset="0"/>
              </a:rPr>
              <a:t>kontekstu</a:t>
            </a:r>
            <a:r>
              <a:rPr lang="it-IT" dirty="0">
                <a:latin typeface="Segoe UI" panose="020B0502040204020203" pitchFamily="34" charset="0"/>
                <a:cs typeface="Segoe UI" panose="020B0502040204020203" pitchFamily="34" charset="0"/>
              </a:rPr>
              <a:t>, a ne</a:t>
            </a:r>
            <a:r>
              <a:rPr lang="hr-HR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hr-HR" sz="1800" dirty="0">
                <a:latin typeface="Segoe UI" panose="020B0502040204020203" pitchFamily="34" charset="0"/>
                <a:cs typeface="Segoe UI" panose="020B0502040204020203" pitchFamily="34" charset="0"/>
              </a:rPr>
              <a:t>aplikacije sustava Microsoft Office</a:t>
            </a:r>
            <a:r>
              <a:rPr lang="hr-HR" dirty="0"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hr-HR" dirty="0">
              <a:solidFill>
                <a:srgbClr val="D24726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39" name="Grupa 38" descr="Kružić u kojem se nalazi broj 3 koji označava 3. korak"/>
          <p:cNvGrpSpPr/>
          <p:nvPr/>
        </p:nvGrpSpPr>
        <p:grpSpPr bwMode="blackWhite">
          <a:xfrm>
            <a:off x="7930921" y="5233381"/>
            <a:ext cx="558179" cy="409838"/>
            <a:chOff x="6953426" y="711274"/>
            <a:chExt cx="558179" cy="409838"/>
          </a:xfrm>
        </p:grpSpPr>
        <p:sp>
          <p:nvSpPr>
            <p:cNvPr id="40" name="Elipsa 39" descr="Kružić"/>
            <p:cNvSpPr/>
            <p:nvPr/>
          </p:nvSpPr>
          <p:spPr bwMode="blackWhite"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hr-HR" dirty="0"/>
            </a:p>
          </p:txBody>
        </p:sp>
        <p:sp>
          <p:nvSpPr>
            <p:cNvPr id="41" name="Tekstni okvir 40" descr="Broj 3"/>
            <p:cNvSpPr txBox="1"/>
            <p:nvPr/>
          </p:nvSpPr>
          <p:spPr bwMode="blackWhite"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hr-HR" dirty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3.</a:t>
              </a:r>
            </a:p>
          </p:txBody>
        </p:sp>
      </p:grpSp>
      <p:sp>
        <p:nvSpPr>
          <p:cNvPr id="44" name="Rezervirano mjesto za sadržaj 17"/>
          <p:cNvSpPr txBox="1">
            <a:spLocks/>
          </p:cNvSpPr>
          <p:nvPr/>
        </p:nvSpPr>
        <p:spPr>
          <a:xfrm>
            <a:off x="8429668" y="5273573"/>
            <a:ext cx="3107336" cy="13418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ts val="2000"/>
              </a:lnSpc>
              <a:spcAft>
                <a:spcPts val="2000"/>
              </a:spcAft>
              <a:buNone/>
            </a:pPr>
            <a:r>
              <a:rPr lang="hr-HR" dirty="0">
                <a:latin typeface="Segoe UI" panose="020B0502040204020203" pitchFamily="34" charset="0"/>
                <a:cs typeface="Segoe UI" panose="020B0502040204020203" pitchFamily="34" charset="0"/>
              </a:rPr>
              <a:t>Za zabavu ponovite pametno pretraživanje, ali ovaj put u drugom koraku desnom tipkom miša kliknite riječ </a:t>
            </a:r>
            <a:r>
              <a:rPr lang="hr-HR" i="1" dirty="0">
                <a:solidFill>
                  <a:srgbClr val="D2472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Office</a:t>
            </a:r>
            <a:r>
              <a:rPr lang="hr-HR" dirty="0"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  <a:p>
            <a:pPr marL="0" indent="0" rtl="0">
              <a:lnSpc>
                <a:spcPts val="2000"/>
              </a:lnSpc>
              <a:spcAft>
                <a:spcPts val="2000"/>
              </a:spcAft>
              <a:buNone/>
            </a:pPr>
            <a:endParaRPr lang="hr-HR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9326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Naslov 9"/>
          <p:cNvSpPr>
            <a:spLocks noGrp="1"/>
          </p:cNvSpPr>
          <p:nvPr>
            <p:ph type="title"/>
          </p:nvPr>
        </p:nvSpPr>
        <p:spPr>
          <a:xfrm>
            <a:off x="521208" y="1536192"/>
            <a:ext cx="9075374" cy="640080"/>
          </a:xfrm>
        </p:spPr>
        <p:txBody>
          <a:bodyPr rtlCol="0">
            <a:normAutofit/>
          </a:bodyPr>
          <a:lstStyle/>
          <a:p>
            <a:pPr rtl="0"/>
            <a:r>
              <a:rPr lang="hr-HR" dirty="0">
                <a:latin typeface="Segoe UI Light" panose="020B0502040204020203" pitchFamily="34" charset="0"/>
                <a:cs typeface="Segoe UI Light" panose="020B0502040204020203" pitchFamily="34" charset="0"/>
              </a:rPr>
              <a:t>Imate li više pitanja o programu PowerPoint?</a:t>
            </a:r>
          </a:p>
        </p:txBody>
      </p:sp>
      <p:sp>
        <p:nvSpPr>
          <p:cNvPr id="5" name="Rezervirano mjesto za sadržaj 4"/>
          <p:cNvSpPr>
            <a:spLocks noGrp="1"/>
          </p:cNvSpPr>
          <p:nvPr>
            <p:ph sz="half" idx="4294967295"/>
          </p:nvPr>
        </p:nvSpPr>
        <p:spPr>
          <a:xfrm>
            <a:off x="541611" y="2614427"/>
            <a:ext cx="7983553" cy="3978275"/>
          </a:xfrm>
        </p:spPr>
        <p:txBody>
          <a:bodyPr rtlCol="0">
            <a:normAutofit/>
          </a:bodyPr>
          <a:lstStyle/>
          <a:p>
            <a:pPr>
              <a:lnSpc>
                <a:spcPts val="3700"/>
              </a:lnSpc>
              <a:spcAft>
                <a:spcPts val="0"/>
              </a:spcAft>
            </a:pPr>
            <a:r>
              <a:rPr lang="hr-HR" sz="2000" dirty="0">
                <a:latin typeface="Segoe UI Light" panose="020B0502040204020203" pitchFamily="34" charset="0"/>
                <a:cs typeface="Segoe UI Light" panose="020B0502040204020203" pitchFamily="34" charset="0"/>
              </a:rPr>
              <a:t>Odaberite gumb </a:t>
            </a:r>
            <a:r>
              <a:rPr lang="hr-HR" sz="2000" dirty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Recite mi                   </a:t>
            </a:r>
            <a:r>
              <a:rPr lang="hr-HR" sz="2000" dirty="0">
                <a:latin typeface="Segoe UI Light" panose="020B0502040204020203" pitchFamily="34" charset="0"/>
                <a:cs typeface="Segoe UI Light" panose="020B0502040204020203" pitchFamily="34" charset="0"/>
              </a:rPr>
              <a:t>i upišite što god želite znati.</a:t>
            </a:r>
            <a:br>
              <a:rPr lang="hr-HR" sz="2000" dirty="0">
                <a:latin typeface="Segoe UI Light" panose="020B0502040204020203" pitchFamily="34" charset="0"/>
                <a:cs typeface="Segoe UI Light" panose="020B0502040204020203" pitchFamily="34" charset="0"/>
              </a:rPr>
            </a:br>
            <a:endParaRPr lang="hr-HR" sz="20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>
              <a:lnSpc>
                <a:spcPts val="3700"/>
              </a:lnSpc>
              <a:spcAft>
                <a:spcPts val="0"/>
              </a:spcAft>
            </a:pPr>
            <a:r>
              <a:rPr lang="hr-HR" sz="2000" dirty="0">
                <a:latin typeface="Segoe UI Light" panose="020B0502040204020203" pitchFamily="34" charset="0"/>
                <a:cs typeface="Segoe UI Light" panose="020B0502040204020203" pitchFamily="34" charset="0"/>
                <a:hlinkClick r:id="rId3" tooltip="Posjetite blog tima za PowerPoint (samo na engleskom jeziku)"/>
              </a:rPr>
              <a:t>Posjetite blog tima za PowerPoint (samo na engleskom jeziku)</a:t>
            </a:r>
            <a:endParaRPr lang="hr-HR" sz="20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>
              <a:lnSpc>
                <a:spcPts val="3700"/>
              </a:lnSpc>
              <a:spcAft>
                <a:spcPts val="0"/>
              </a:spcAft>
            </a:pPr>
            <a:r>
              <a:rPr lang="hr-HR" sz="2000" dirty="0">
                <a:latin typeface="Segoe UI Light" panose="020B0502040204020203" pitchFamily="34" charset="0"/>
                <a:cs typeface="Segoe UI Light" panose="020B0502040204020203" pitchFamily="34" charset="0"/>
                <a:hlinkClick r:id="rId4" tooltip="Otvorite besplatnu obuku za PowerPoint"/>
              </a:rPr>
              <a:t>Otvorite besplatnu obuku za PowerPoint</a:t>
            </a:r>
            <a:endParaRPr lang="hr-HR" sz="20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0" indent="0" rtl="0">
              <a:lnSpc>
                <a:spcPts val="4100"/>
              </a:lnSpc>
              <a:spcAft>
                <a:spcPts val="0"/>
              </a:spcAft>
              <a:buNone/>
            </a:pPr>
            <a:endParaRPr lang="hr-HR" sz="20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0" indent="0" rtl="0">
              <a:lnSpc>
                <a:spcPts val="4100"/>
              </a:lnSpc>
              <a:spcAft>
                <a:spcPts val="0"/>
              </a:spcAft>
              <a:buNone/>
            </a:pPr>
            <a:endParaRPr lang="hr-HR" sz="20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2" name="Slika 1" descr="Gumb Reci mi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9252" y="2350333"/>
            <a:ext cx="1269672" cy="1189747"/>
          </a:xfrm>
          <a:prstGeom prst="rect">
            <a:avLst/>
          </a:prstGeom>
        </p:spPr>
      </p:pic>
      <p:pic>
        <p:nvPicPr>
          <p:cNvPr id="11" name="Slika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9593" y="2728210"/>
            <a:ext cx="2476156" cy="1421291"/>
          </a:xfrm>
          <a:prstGeom prst="rect">
            <a:avLst/>
          </a:prstGeom>
        </p:spPr>
      </p:pic>
      <p:sp>
        <p:nvSpPr>
          <p:cNvPr id="9" name="Tekstni okvir 8"/>
          <p:cNvSpPr txBox="1"/>
          <p:nvPr/>
        </p:nvSpPr>
        <p:spPr>
          <a:xfrm>
            <a:off x="541611" y="5738132"/>
            <a:ext cx="61939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hr-HR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ODABERITE STRELICU U NAČINU DIJAPROJEKCIJE</a:t>
            </a:r>
          </a:p>
        </p:txBody>
      </p:sp>
      <p:pic>
        <p:nvPicPr>
          <p:cNvPr id="7" name="Slika 6" descr="Strelica koja pokazuje udesno s hipervezom na besplatnu obuku za PowerPoint. Odaberite sliku da biste pristupili besplatnoj obuci za PowerPoint">
            <a:hlinkClick r:id="rId4" tooltip="Odaberite sliku da biste pristupili besplatnoj obuci za PowerPoint"/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0320" y="4272594"/>
            <a:ext cx="661940" cy="661940"/>
          </a:xfrm>
          <a:prstGeom prst="rect">
            <a:avLst/>
          </a:prstGeom>
        </p:spPr>
      </p:pic>
      <p:pic>
        <p:nvPicPr>
          <p:cNvPr id="12" name="Slika 11" descr="Strelica udesno s hipervezom putem koje možete poslati povratne informacije o ovom vodiču. Odabir slike za slanje povratnih informacija o ovom vodiču">
            <a:hlinkClick r:id="rId3" tooltip="Odaberite ovdje da biste posjetili blog tima za PowerPoint."/>
            <a:extLst>
              <a:ext uri="{FF2B5EF4-FFF2-40B4-BE49-F238E27FC236}">
                <a16:creationId xmlns:a16="http://schemas.microsoft.com/office/drawing/2014/main" id="{BA92070A-4E3D-4794-84A9-83B8DDF3A12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8088" y="3626232"/>
            <a:ext cx="661940" cy="661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30258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theme/theme1.xml><?xml version="1.0" encoding="utf-8"?>
<a:theme xmlns:a="http://schemas.openxmlformats.org/drawingml/2006/main" name="Dokument dobrodošl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Segoe UI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5684334_TF10001108" id="{0888E018-6690-4978-9314-B1EA14C6C8D8}" vid="{849C7A2D-41E5-46BE-9D76-1375476DD74C}"/>
    </a:ext>
  </a:extLst>
</a:theme>
</file>

<file path=ppt/theme/theme2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Dobrodošli u PowerPoint</Template>
  <TotalTime>4</TotalTime>
  <Words>560</Words>
  <Application>Microsoft Office PowerPoint</Application>
  <PresentationFormat>Široki zaslon</PresentationFormat>
  <Paragraphs>68</Paragraphs>
  <Slides>9</Slides>
  <Notes>9</Notes>
  <HiddenSlides>0</HiddenSlides>
  <MMClips>1</MMClips>
  <ScaleCrop>false</ScaleCrop>
  <HeadingPairs>
    <vt:vector size="6" baseType="variant">
      <vt:variant>
        <vt:lpstr>Korišteni fontovi</vt:lpstr>
      </vt:variant>
      <vt:variant>
        <vt:i4>7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9</vt:i4>
      </vt:variant>
    </vt:vector>
  </HeadingPairs>
  <TitlesOfParts>
    <vt:vector size="17" baseType="lpstr">
      <vt:lpstr>Arial</vt:lpstr>
      <vt:lpstr>Calibri</vt:lpstr>
      <vt:lpstr>Segoe UI</vt:lpstr>
      <vt:lpstr>Segoe UI Light</vt:lpstr>
      <vt:lpstr>Segoe UI Semibold</vt:lpstr>
      <vt:lpstr>SimHei</vt:lpstr>
      <vt:lpstr>Times New Roman</vt:lpstr>
      <vt:lpstr>Dokument dobrodošlice</vt:lpstr>
      <vt:lpstr>Dobro došli u PowerPoint</vt:lpstr>
      <vt:lpstr>Dizajner pomaže pri prenošenju poruke</vt:lpstr>
      <vt:lpstr>Upute za korištenje značajke PowerPoint Designer</vt:lpstr>
      <vt:lpstr>Pretapanje</vt:lpstr>
      <vt:lpstr>Postavljanje pretapanja</vt:lpstr>
      <vt:lpstr>Suradnja u stvarnom vremenu</vt:lpstr>
      <vt:lpstr>Uz vođenje kroz kontrole postat ćete pravi stručnjak</vt:lpstr>
      <vt:lpstr>Istraživanje bez napuštanja slajdova</vt:lpstr>
      <vt:lpstr>Imate li više pitanja o programu PowerPoint?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Dobro došli u PowerPoint</dc:title>
  <dc:creator>Autor</dc:creator>
  <cp:keywords/>
  <cp:lastModifiedBy>Autor</cp:lastModifiedBy>
  <cp:revision>1</cp:revision>
  <dcterms:created xsi:type="dcterms:W3CDTF">2018-11-16T20:43:51Z</dcterms:created>
  <dcterms:modified xsi:type="dcterms:W3CDTF">2018-11-16T20:48:30Z</dcterms:modified>
  <cp:version/>
</cp:coreProperties>
</file>