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69" r:id="rId4"/>
    <p:sldId id="258" r:id="rId5"/>
    <p:sldId id="261" r:id="rId6"/>
    <p:sldId id="259" r:id="rId7"/>
    <p:sldId id="260" r:id="rId8"/>
    <p:sldId id="267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Svijetli stil 2 - Isticanj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Svijetli stil 1 - Isticanj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ij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Svijetli stil 2 - Isticanj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Srednji stil 1 - Isticanj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Radni_list_programa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 sz="3200" b="1" dirty="0" smtClean="0"/>
              <a:t>Broj stanovnika </a:t>
            </a:r>
            <a:endParaRPr lang="hr-HR" sz="32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2001.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List1!$A$2:$A$4</c:f>
              <c:strCache>
                <c:ptCount val="3"/>
                <c:pt idx="0">
                  <c:v>Ukupno</c:v>
                </c:pt>
                <c:pt idx="1">
                  <c:v>Muškarci</c:v>
                </c:pt>
                <c:pt idx="2">
                  <c:v>Žene</c:v>
                </c:pt>
              </c:strCache>
            </c:strRef>
          </c:cat>
          <c:val>
            <c:numRef>
              <c:f>List1!$B$2:$B$4</c:f>
              <c:numCache>
                <c:formatCode>#,##0</c:formatCode>
                <c:ptCount val="3"/>
                <c:pt idx="0">
                  <c:v>779145</c:v>
                </c:pt>
                <c:pt idx="1">
                  <c:v>363992</c:v>
                </c:pt>
                <c:pt idx="2">
                  <c:v>415153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65-4B63-AEAE-EDB21AA54C03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2011.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List1!$A$2:$A$4</c:f>
              <c:strCache>
                <c:ptCount val="3"/>
                <c:pt idx="0">
                  <c:v>Ukupno</c:v>
                </c:pt>
                <c:pt idx="1">
                  <c:v>Muškarci</c:v>
                </c:pt>
                <c:pt idx="2">
                  <c:v>Žene</c:v>
                </c:pt>
              </c:strCache>
            </c:strRef>
          </c:cat>
          <c:val>
            <c:numRef>
              <c:f>List1!$C$2:$C$4</c:f>
              <c:numCache>
                <c:formatCode>#,##0</c:formatCode>
                <c:ptCount val="3"/>
                <c:pt idx="0">
                  <c:v>790017</c:v>
                </c:pt>
                <c:pt idx="1">
                  <c:v>369339</c:v>
                </c:pt>
                <c:pt idx="2">
                  <c:v>420678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65-4B63-AEAE-EDB21AA54C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7918752"/>
        <c:axId val="369912064"/>
      </c:barChart>
      <c:catAx>
        <c:axId val="45791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369912064"/>
        <c:crosses val="autoZero"/>
        <c:auto val="1"/>
        <c:lblAlgn val="ctr"/>
        <c:lblOffset val="100"/>
        <c:noMultiLvlLbl val="0"/>
      </c:catAx>
      <c:valAx>
        <c:axId val="369912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457918752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>
      <a:solidFill>
        <a:schemeClr val="tx1"/>
      </a:solidFill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E4AD7F-3382-4C03-9CB9-61A67C7F484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r-HR"/>
        </a:p>
      </dgm:t>
    </dgm:pt>
    <dgm:pt modelId="{FC50B260-B4C2-440C-8665-EC6760B4E3A8}">
      <dgm:prSet/>
      <dgm:spPr/>
      <dgm:t>
        <a:bodyPr/>
        <a:lstStyle/>
        <a:p>
          <a:pPr rtl="0"/>
          <a:r>
            <a:rPr lang="hr-HR" dirty="0" smtClean="0"/>
            <a:t>u kontinentalnoj središnjoj Hrvatskoj</a:t>
          </a:r>
          <a:endParaRPr lang="hr-HR" dirty="0"/>
        </a:p>
      </dgm:t>
    </dgm:pt>
    <dgm:pt modelId="{AD3A0AA0-5412-47D9-B70C-21E28139B60E}" type="parTrans" cxnId="{FD62DCB6-AA13-416B-899A-D34368FCB44A}">
      <dgm:prSet/>
      <dgm:spPr/>
      <dgm:t>
        <a:bodyPr/>
        <a:lstStyle/>
        <a:p>
          <a:endParaRPr lang="hr-HR"/>
        </a:p>
      </dgm:t>
    </dgm:pt>
    <dgm:pt modelId="{4853FCD7-8D75-4DA2-8E69-69E3653591D0}" type="sibTrans" cxnId="{FD62DCB6-AA13-416B-899A-D34368FCB44A}">
      <dgm:prSet/>
      <dgm:spPr/>
      <dgm:t>
        <a:bodyPr/>
        <a:lstStyle/>
        <a:p>
          <a:endParaRPr lang="hr-HR"/>
        </a:p>
      </dgm:t>
    </dgm:pt>
    <dgm:pt modelId="{166DA8A8-5C48-4147-B310-80640AD653A5}">
      <dgm:prSet/>
      <dgm:spPr/>
      <dgm:t>
        <a:bodyPr/>
        <a:lstStyle/>
        <a:p>
          <a:pPr rtl="0"/>
          <a:r>
            <a:rPr lang="hr-HR" dirty="0" smtClean="0"/>
            <a:t>na južnim obroncima Medvednice</a:t>
          </a:r>
          <a:endParaRPr lang="hr-HR" dirty="0"/>
        </a:p>
      </dgm:t>
    </dgm:pt>
    <dgm:pt modelId="{9535F261-8179-4EF8-B7D1-30F10F8BFA20}" type="parTrans" cxnId="{0C8EA2ED-0ADD-47CD-B7F1-9E5DC13ABD2D}">
      <dgm:prSet/>
      <dgm:spPr/>
      <dgm:t>
        <a:bodyPr/>
        <a:lstStyle/>
        <a:p>
          <a:endParaRPr lang="hr-HR"/>
        </a:p>
      </dgm:t>
    </dgm:pt>
    <dgm:pt modelId="{623F87CB-90FD-48A9-BF11-0D47059668DA}" type="sibTrans" cxnId="{0C8EA2ED-0ADD-47CD-B7F1-9E5DC13ABD2D}">
      <dgm:prSet/>
      <dgm:spPr/>
      <dgm:t>
        <a:bodyPr/>
        <a:lstStyle/>
        <a:p>
          <a:endParaRPr lang="hr-HR"/>
        </a:p>
      </dgm:t>
    </dgm:pt>
    <dgm:pt modelId="{06C0441B-9CEC-4127-805F-17DFC1D0BFFF}">
      <dgm:prSet/>
      <dgm:spPr/>
      <dgm:t>
        <a:bodyPr/>
        <a:lstStyle/>
        <a:p>
          <a:pPr rtl="0"/>
          <a:r>
            <a:rPr lang="hr-HR" dirty="0" smtClean="0"/>
            <a:t>na obalama rijeke Save</a:t>
          </a:r>
          <a:endParaRPr lang="hr-HR" dirty="0"/>
        </a:p>
      </dgm:t>
    </dgm:pt>
    <dgm:pt modelId="{2A8F12D5-094B-4464-91B1-48741C6300AB}" type="parTrans" cxnId="{618D2273-3B3A-46D3-911D-F6E7EE99F318}">
      <dgm:prSet/>
      <dgm:spPr/>
      <dgm:t>
        <a:bodyPr/>
        <a:lstStyle/>
        <a:p>
          <a:endParaRPr lang="hr-HR"/>
        </a:p>
      </dgm:t>
    </dgm:pt>
    <dgm:pt modelId="{BBBFC500-6EA0-40B9-8708-B8FF163650CD}" type="sibTrans" cxnId="{618D2273-3B3A-46D3-911D-F6E7EE99F318}">
      <dgm:prSet/>
      <dgm:spPr/>
      <dgm:t>
        <a:bodyPr/>
        <a:lstStyle/>
        <a:p>
          <a:endParaRPr lang="hr-HR"/>
        </a:p>
      </dgm:t>
    </dgm:pt>
    <dgm:pt modelId="{2286A52F-EE34-42A1-80A1-274DB90D0BEF}">
      <dgm:prSet/>
      <dgm:spPr/>
      <dgm:t>
        <a:bodyPr/>
        <a:lstStyle/>
        <a:p>
          <a:pPr rtl="0"/>
          <a:r>
            <a:rPr lang="hr-HR" smtClean="0"/>
            <a:t>na jugozapadnom dijelu Panonske nizine</a:t>
          </a:r>
          <a:endParaRPr lang="hr-HR"/>
        </a:p>
      </dgm:t>
    </dgm:pt>
    <dgm:pt modelId="{4BDAB420-E8F5-4641-981A-B98E991EDA9A}" type="parTrans" cxnId="{E81ADC69-36A9-49CA-9C07-C071CB69604C}">
      <dgm:prSet/>
      <dgm:spPr/>
      <dgm:t>
        <a:bodyPr/>
        <a:lstStyle/>
        <a:p>
          <a:endParaRPr lang="hr-HR"/>
        </a:p>
      </dgm:t>
    </dgm:pt>
    <dgm:pt modelId="{B050D937-D5EE-4556-85A8-70905694FAEB}" type="sibTrans" cxnId="{E81ADC69-36A9-49CA-9C07-C071CB69604C}">
      <dgm:prSet/>
      <dgm:spPr/>
      <dgm:t>
        <a:bodyPr/>
        <a:lstStyle/>
        <a:p>
          <a:endParaRPr lang="hr-HR"/>
        </a:p>
      </dgm:t>
    </dgm:pt>
    <dgm:pt modelId="{4D835D86-E62F-4DEE-83E0-C22E7D5C66B7}">
      <dgm:prSet/>
      <dgm:spPr/>
      <dgm:t>
        <a:bodyPr/>
        <a:lstStyle/>
        <a:p>
          <a:pPr rtl="0"/>
          <a:r>
            <a:rPr lang="hr-HR" smtClean="0"/>
            <a:t>između alpske, dinarske, jadranske i panonske regije</a:t>
          </a:r>
          <a:endParaRPr lang="hr-HR"/>
        </a:p>
      </dgm:t>
    </dgm:pt>
    <dgm:pt modelId="{B57F823A-955D-43DB-8839-B0BB8B6FC410}" type="parTrans" cxnId="{0701EE78-4678-4A21-ABCD-281C6903B1BE}">
      <dgm:prSet/>
      <dgm:spPr/>
      <dgm:t>
        <a:bodyPr/>
        <a:lstStyle/>
        <a:p>
          <a:endParaRPr lang="hr-HR"/>
        </a:p>
      </dgm:t>
    </dgm:pt>
    <dgm:pt modelId="{8709A37C-F297-4613-BD75-E01901DAE503}" type="sibTrans" cxnId="{0701EE78-4678-4A21-ABCD-281C6903B1BE}">
      <dgm:prSet/>
      <dgm:spPr/>
      <dgm:t>
        <a:bodyPr/>
        <a:lstStyle/>
        <a:p>
          <a:endParaRPr lang="hr-HR"/>
        </a:p>
      </dgm:t>
    </dgm:pt>
    <dgm:pt modelId="{91A2C636-FE83-4AD4-9C2C-F082FD484F66}" type="pres">
      <dgm:prSet presAssocID="{36E4AD7F-3382-4C03-9CB9-61A67C7F48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CA4821AF-4E87-4F10-9C95-54678ACCC8C9}" type="pres">
      <dgm:prSet presAssocID="{FC50B260-B4C2-440C-8665-EC6760B4E3A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EA9CD73-D77F-4F4D-9A26-85C2F99E0238}" type="pres">
      <dgm:prSet presAssocID="{4853FCD7-8D75-4DA2-8E69-69E3653591D0}" presName="spacer" presStyleCnt="0"/>
      <dgm:spPr/>
    </dgm:pt>
    <dgm:pt modelId="{845D9505-2444-4B1F-AD19-384A025FEE4F}" type="pres">
      <dgm:prSet presAssocID="{166DA8A8-5C48-4147-B310-80640AD653A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78F3277-2B35-4D6B-8713-4D5D7C6156ED}" type="pres">
      <dgm:prSet presAssocID="{623F87CB-90FD-48A9-BF11-0D47059668DA}" presName="spacer" presStyleCnt="0"/>
      <dgm:spPr/>
    </dgm:pt>
    <dgm:pt modelId="{18BF472C-57E4-4850-98C2-03551A074881}" type="pres">
      <dgm:prSet presAssocID="{06C0441B-9CEC-4127-805F-17DFC1D0BFF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F4B63A5-DC5C-471E-B1FA-275F057B3B00}" type="pres">
      <dgm:prSet presAssocID="{BBBFC500-6EA0-40B9-8708-B8FF163650CD}" presName="spacer" presStyleCnt="0"/>
      <dgm:spPr/>
    </dgm:pt>
    <dgm:pt modelId="{8549AD78-3351-42EB-B908-D6D6B0F8BA82}" type="pres">
      <dgm:prSet presAssocID="{2286A52F-EE34-42A1-80A1-274DB90D0BE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7DCBC98-90EE-4EEC-9232-D5F3EE46E9BF}" type="pres">
      <dgm:prSet presAssocID="{B050D937-D5EE-4556-85A8-70905694FAEB}" presName="spacer" presStyleCnt="0"/>
      <dgm:spPr/>
    </dgm:pt>
    <dgm:pt modelId="{39612A1E-1778-4B31-B367-CE0492D969CD}" type="pres">
      <dgm:prSet presAssocID="{4D835D86-E62F-4DEE-83E0-C22E7D5C66B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E81ADC69-36A9-49CA-9C07-C071CB69604C}" srcId="{36E4AD7F-3382-4C03-9CB9-61A67C7F484B}" destId="{2286A52F-EE34-42A1-80A1-274DB90D0BEF}" srcOrd="3" destOrd="0" parTransId="{4BDAB420-E8F5-4641-981A-B98E991EDA9A}" sibTransId="{B050D937-D5EE-4556-85A8-70905694FAEB}"/>
    <dgm:cxn modelId="{0351FA7E-DE3B-49AC-946A-A0EC4759E799}" type="presOf" srcId="{FC50B260-B4C2-440C-8665-EC6760B4E3A8}" destId="{CA4821AF-4E87-4F10-9C95-54678ACCC8C9}" srcOrd="0" destOrd="0" presId="urn:microsoft.com/office/officeart/2005/8/layout/vList2"/>
    <dgm:cxn modelId="{ABCA6CFF-7529-413E-A762-030E3C8AF6A6}" type="presOf" srcId="{4D835D86-E62F-4DEE-83E0-C22E7D5C66B7}" destId="{39612A1E-1778-4B31-B367-CE0492D969CD}" srcOrd="0" destOrd="0" presId="urn:microsoft.com/office/officeart/2005/8/layout/vList2"/>
    <dgm:cxn modelId="{C7D6DF91-37A3-46F1-B305-3EFEE191DBBB}" type="presOf" srcId="{2286A52F-EE34-42A1-80A1-274DB90D0BEF}" destId="{8549AD78-3351-42EB-B908-D6D6B0F8BA82}" srcOrd="0" destOrd="0" presId="urn:microsoft.com/office/officeart/2005/8/layout/vList2"/>
    <dgm:cxn modelId="{FD62DCB6-AA13-416B-899A-D34368FCB44A}" srcId="{36E4AD7F-3382-4C03-9CB9-61A67C7F484B}" destId="{FC50B260-B4C2-440C-8665-EC6760B4E3A8}" srcOrd="0" destOrd="0" parTransId="{AD3A0AA0-5412-47D9-B70C-21E28139B60E}" sibTransId="{4853FCD7-8D75-4DA2-8E69-69E3653591D0}"/>
    <dgm:cxn modelId="{81A1078F-672F-4A28-8226-A098ABBB139B}" type="presOf" srcId="{36E4AD7F-3382-4C03-9CB9-61A67C7F484B}" destId="{91A2C636-FE83-4AD4-9C2C-F082FD484F66}" srcOrd="0" destOrd="0" presId="urn:microsoft.com/office/officeart/2005/8/layout/vList2"/>
    <dgm:cxn modelId="{618D2273-3B3A-46D3-911D-F6E7EE99F318}" srcId="{36E4AD7F-3382-4C03-9CB9-61A67C7F484B}" destId="{06C0441B-9CEC-4127-805F-17DFC1D0BFFF}" srcOrd="2" destOrd="0" parTransId="{2A8F12D5-094B-4464-91B1-48741C6300AB}" sibTransId="{BBBFC500-6EA0-40B9-8708-B8FF163650CD}"/>
    <dgm:cxn modelId="{B1BB1F4F-00C0-4000-A76A-6CE656FED6BA}" type="presOf" srcId="{06C0441B-9CEC-4127-805F-17DFC1D0BFFF}" destId="{18BF472C-57E4-4850-98C2-03551A074881}" srcOrd="0" destOrd="0" presId="urn:microsoft.com/office/officeart/2005/8/layout/vList2"/>
    <dgm:cxn modelId="{0701EE78-4678-4A21-ABCD-281C6903B1BE}" srcId="{36E4AD7F-3382-4C03-9CB9-61A67C7F484B}" destId="{4D835D86-E62F-4DEE-83E0-C22E7D5C66B7}" srcOrd="4" destOrd="0" parTransId="{B57F823A-955D-43DB-8839-B0BB8B6FC410}" sibTransId="{8709A37C-F297-4613-BD75-E01901DAE503}"/>
    <dgm:cxn modelId="{0C8EA2ED-0ADD-47CD-B7F1-9E5DC13ABD2D}" srcId="{36E4AD7F-3382-4C03-9CB9-61A67C7F484B}" destId="{166DA8A8-5C48-4147-B310-80640AD653A5}" srcOrd="1" destOrd="0" parTransId="{9535F261-8179-4EF8-B7D1-30F10F8BFA20}" sibTransId="{623F87CB-90FD-48A9-BF11-0D47059668DA}"/>
    <dgm:cxn modelId="{3994B86E-1527-4A17-95D4-642D0CFAE158}" type="presOf" srcId="{166DA8A8-5C48-4147-B310-80640AD653A5}" destId="{845D9505-2444-4B1F-AD19-384A025FEE4F}" srcOrd="0" destOrd="0" presId="urn:microsoft.com/office/officeart/2005/8/layout/vList2"/>
    <dgm:cxn modelId="{12138B5A-D05D-4DF4-ACF3-5A00151F8DD6}" type="presParOf" srcId="{91A2C636-FE83-4AD4-9C2C-F082FD484F66}" destId="{CA4821AF-4E87-4F10-9C95-54678ACCC8C9}" srcOrd="0" destOrd="0" presId="urn:microsoft.com/office/officeart/2005/8/layout/vList2"/>
    <dgm:cxn modelId="{A61E2F7E-5D49-497D-840B-8D9674748EC8}" type="presParOf" srcId="{91A2C636-FE83-4AD4-9C2C-F082FD484F66}" destId="{6EA9CD73-D77F-4F4D-9A26-85C2F99E0238}" srcOrd="1" destOrd="0" presId="urn:microsoft.com/office/officeart/2005/8/layout/vList2"/>
    <dgm:cxn modelId="{3A3034F1-E77B-44EA-8EB4-C7DC2A82B099}" type="presParOf" srcId="{91A2C636-FE83-4AD4-9C2C-F082FD484F66}" destId="{845D9505-2444-4B1F-AD19-384A025FEE4F}" srcOrd="2" destOrd="0" presId="urn:microsoft.com/office/officeart/2005/8/layout/vList2"/>
    <dgm:cxn modelId="{33A2E1E6-B90C-481B-8E39-3145DFA4BD27}" type="presParOf" srcId="{91A2C636-FE83-4AD4-9C2C-F082FD484F66}" destId="{678F3277-2B35-4D6B-8713-4D5D7C6156ED}" srcOrd="3" destOrd="0" presId="urn:microsoft.com/office/officeart/2005/8/layout/vList2"/>
    <dgm:cxn modelId="{53859CC5-BBA7-4285-A61E-D0676A133DB1}" type="presParOf" srcId="{91A2C636-FE83-4AD4-9C2C-F082FD484F66}" destId="{18BF472C-57E4-4850-98C2-03551A074881}" srcOrd="4" destOrd="0" presId="urn:microsoft.com/office/officeart/2005/8/layout/vList2"/>
    <dgm:cxn modelId="{AB34E9EF-FD4C-4464-AFC0-D780292EC423}" type="presParOf" srcId="{91A2C636-FE83-4AD4-9C2C-F082FD484F66}" destId="{AF4B63A5-DC5C-471E-B1FA-275F057B3B00}" srcOrd="5" destOrd="0" presId="urn:microsoft.com/office/officeart/2005/8/layout/vList2"/>
    <dgm:cxn modelId="{1028A1EF-38E5-432C-A133-B45A4AB80433}" type="presParOf" srcId="{91A2C636-FE83-4AD4-9C2C-F082FD484F66}" destId="{8549AD78-3351-42EB-B908-D6D6B0F8BA82}" srcOrd="6" destOrd="0" presId="urn:microsoft.com/office/officeart/2005/8/layout/vList2"/>
    <dgm:cxn modelId="{7A812FC6-6CD4-427E-9BD6-E53AED989906}" type="presParOf" srcId="{91A2C636-FE83-4AD4-9C2C-F082FD484F66}" destId="{57DCBC98-90EE-4EEC-9232-D5F3EE46E9BF}" srcOrd="7" destOrd="0" presId="urn:microsoft.com/office/officeart/2005/8/layout/vList2"/>
    <dgm:cxn modelId="{8CAA2133-45FF-4C49-B751-AD52F9591ACC}" type="presParOf" srcId="{91A2C636-FE83-4AD4-9C2C-F082FD484F66}" destId="{39612A1E-1778-4B31-B367-CE0492D969C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821AF-4E87-4F10-9C95-54678ACCC8C9}">
      <dsp:nvSpPr>
        <dsp:cNvPr id="0" name=""/>
        <dsp:cNvSpPr/>
      </dsp:nvSpPr>
      <dsp:spPr>
        <a:xfrm>
          <a:off x="0" y="682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 smtClean="0"/>
            <a:t>u kontinentalnoj središnjoj Hrvatskoj</a:t>
          </a:r>
          <a:endParaRPr lang="hr-HR" sz="3300" kern="1200" dirty="0"/>
        </a:p>
      </dsp:txBody>
      <dsp:txXfrm>
        <a:off x="38638" y="45464"/>
        <a:ext cx="10438324" cy="714229"/>
      </dsp:txXfrm>
    </dsp:sp>
    <dsp:sp modelId="{845D9505-2444-4B1F-AD19-384A025FEE4F}">
      <dsp:nvSpPr>
        <dsp:cNvPr id="0" name=""/>
        <dsp:cNvSpPr/>
      </dsp:nvSpPr>
      <dsp:spPr>
        <a:xfrm>
          <a:off x="0" y="89337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 smtClean="0"/>
            <a:t>na južnim obroncima Medvednice</a:t>
          </a:r>
          <a:endParaRPr lang="hr-HR" sz="3300" kern="1200" dirty="0"/>
        </a:p>
      </dsp:txBody>
      <dsp:txXfrm>
        <a:off x="38638" y="932009"/>
        <a:ext cx="10438324" cy="714229"/>
      </dsp:txXfrm>
    </dsp:sp>
    <dsp:sp modelId="{18BF472C-57E4-4850-98C2-03551A074881}">
      <dsp:nvSpPr>
        <dsp:cNvPr id="0" name=""/>
        <dsp:cNvSpPr/>
      </dsp:nvSpPr>
      <dsp:spPr>
        <a:xfrm>
          <a:off x="0" y="177991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dirty="0" smtClean="0"/>
            <a:t>na obalama rijeke Save</a:t>
          </a:r>
          <a:endParaRPr lang="hr-HR" sz="3300" kern="1200" dirty="0"/>
        </a:p>
      </dsp:txBody>
      <dsp:txXfrm>
        <a:off x="38638" y="1818554"/>
        <a:ext cx="10438324" cy="714229"/>
      </dsp:txXfrm>
    </dsp:sp>
    <dsp:sp modelId="{8549AD78-3351-42EB-B908-D6D6B0F8BA82}">
      <dsp:nvSpPr>
        <dsp:cNvPr id="0" name=""/>
        <dsp:cNvSpPr/>
      </dsp:nvSpPr>
      <dsp:spPr>
        <a:xfrm>
          <a:off x="0" y="266646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smtClean="0"/>
            <a:t>na jugozapadnom dijelu Panonske nizine</a:t>
          </a:r>
          <a:endParaRPr lang="hr-HR" sz="3300" kern="1200"/>
        </a:p>
      </dsp:txBody>
      <dsp:txXfrm>
        <a:off x="38638" y="2705099"/>
        <a:ext cx="10438324" cy="714229"/>
      </dsp:txXfrm>
    </dsp:sp>
    <dsp:sp modelId="{39612A1E-1778-4B31-B367-CE0492D969CD}">
      <dsp:nvSpPr>
        <dsp:cNvPr id="0" name=""/>
        <dsp:cNvSpPr/>
      </dsp:nvSpPr>
      <dsp:spPr>
        <a:xfrm>
          <a:off x="0" y="355300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300" kern="1200" smtClean="0"/>
            <a:t>između alpske, dinarske, jadranske i panonske regije</a:t>
          </a:r>
          <a:endParaRPr lang="hr-HR" sz="3300" kern="1200"/>
        </a:p>
      </dsp:txBody>
      <dsp:txXfrm>
        <a:off x="38638" y="3591644"/>
        <a:ext cx="10438324" cy="714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C9851-9517-48F6-BC1E-C65F081ED359}" type="datetimeFigureOut">
              <a:rPr lang="hr-HR" smtClean="0"/>
              <a:t>25.1.2019.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3CAED-F3B4-4B40-9983-AEDCF55BF69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174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16A-DD88-4516-9C6A-B968DB3B2E5D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7413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81BF6-E306-4B23-9CE8-18DBFA48082E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72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A094-EFDC-4E4A-8B85-2323FF447C86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3326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hr-HR" dirty="0" smtClean="0"/>
              <a:t>Uredite stil naslova matrice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79AF8-C442-45A1-AE5A-2DE61E0AE34B}" type="datetimeFigureOut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62D0-2B40-4C4F-A9A4-14D6ABAF79D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05393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Uredite stil naslova matrice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dirty="0" smtClean="0"/>
              <a:t>Uredite stilove teksta matrice</a:t>
            </a:r>
          </a:p>
          <a:p>
            <a:pPr lvl="1"/>
            <a:r>
              <a:rPr lang="hr-HR" dirty="0" smtClean="0"/>
              <a:t>Druga razina</a:t>
            </a:r>
          </a:p>
          <a:p>
            <a:pPr lvl="2"/>
            <a:r>
              <a:rPr lang="hr-HR" dirty="0" smtClean="0"/>
              <a:t>Treća razina</a:t>
            </a:r>
          </a:p>
          <a:p>
            <a:pPr lvl="3"/>
            <a:r>
              <a:rPr lang="hr-HR" dirty="0" smtClean="0"/>
              <a:t>Četvrta razina</a:t>
            </a:r>
          </a:p>
          <a:p>
            <a:pPr lvl="4"/>
            <a:r>
              <a:rPr lang="hr-HR" dirty="0" smtClean="0"/>
              <a:t>Peta razina</a:t>
            </a:r>
            <a:endParaRPr lang="hr-HR" dirty="0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056FF-CCBE-4DF5-99A7-3B3B407B0995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694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63AB-B623-4B55-BA19-F55EED43A476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990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C75B1-4F2E-4868-B1BF-B9A29E94A022}" type="datetime1">
              <a:rPr lang="hr-HR" smtClean="0"/>
              <a:t>25.1.2019.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981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2861-BE50-4090-AEE0-AE0676A229EA}" type="datetime1">
              <a:rPr lang="hr-HR" smtClean="0"/>
              <a:t>25.1.2019.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4858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822-45CA-4E16-A2D0-F30F6AEF7593}" type="datetime1">
              <a:rPr lang="hr-HR" smtClean="0"/>
              <a:t>25.1.2019.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6645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7AEC-B846-4B70-B608-5D33C20A9F9C}" type="datetime1">
              <a:rPr lang="hr-HR" smtClean="0"/>
              <a:t>25.1.2019.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67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888D-7D99-4B5A-9167-B4747C2C47B5}" type="datetime1">
              <a:rPr lang="hr-HR" smtClean="0"/>
              <a:t>25.1.2019.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2908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CEC1-3E48-470F-9DBE-109A0A7E0B48}" type="datetime1">
              <a:rPr lang="hr-HR" smtClean="0"/>
              <a:t>25.1.2019.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0386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dirty="0" smtClean="0"/>
              <a:t>Uredite stil naslova matrice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dirty="0" smtClean="0"/>
              <a:t>Uredite stilove teksta matrice</a:t>
            </a:r>
          </a:p>
          <a:p>
            <a:pPr lvl="1"/>
            <a:r>
              <a:rPr lang="hr-HR" dirty="0" smtClean="0"/>
              <a:t>Druga razina</a:t>
            </a:r>
          </a:p>
          <a:p>
            <a:pPr lvl="2"/>
            <a:r>
              <a:rPr lang="hr-HR" dirty="0" smtClean="0"/>
              <a:t>Treća razina</a:t>
            </a:r>
          </a:p>
          <a:p>
            <a:pPr lvl="3"/>
            <a:r>
              <a:rPr lang="hr-HR" dirty="0" smtClean="0"/>
              <a:t>Četvrta razina</a:t>
            </a:r>
          </a:p>
          <a:p>
            <a:pPr lvl="4"/>
            <a:r>
              <a:rPr lang="hr-HR" dirty="0" smtClean="0"/>
              <a:t>Peta razina</a:t>
            </a:r>
            <a:endParaRPr lang="hr-HR" dirty="0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13A2E267-8D5F-4804-91C3-2DABA2BE5F5F}" type="datetime1">
              <a:rPr lang="hr-HR" smtClean="0"/>
              <a:pPr/>
              <a:t>25.1.2019.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F1D1BE-26B7-41EA-99DD-B4289277BF27}" type="slidenum">
              <a:rPr lang="hr-HR" smtClean="0"/>
              <a:pPr/>
              <a:t>‹#›</a:t>
            </a:fld>
            <a:endParaRPr lang="hr-HR"/>
          </a:p>
        </p:txBody>
      </p:sp>
      <p:pic>
        <p:nvPicPr>
          <p:cNvPr id="7" name="Slika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03355" y="0"/>
            <a:ext cx="588645" cy="6972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glow>
              <a:schemeClr val="accent1"/>
            </a:glow>
            <a:reflection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174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https://www.zagreb.hr/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Zagreb</a:t>
            </a:r>
            <a:endParaRPr lang="hr-HR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 anchor="ctr" anchorCtr="0">
            <a:normAutofit/>
          </a:bodyPr>
          <a:lstStyle/>
          <a:p>
            <a:r>
              <a:rPr lang="hr-HR" sz="4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Glavni grad Republike Hrvatske</a:t>
            </a:r>
            <a:endParaRPr lang="hr-HR" sz="40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Muzi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44200" y="7231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8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 smtClean="0"/>
              <a:t>Znamenitosti – Gornji grad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Crkva sv. Marka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Crkva sv. Katarine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Kamenita vrata</a:t>
            </a:r>
            <a:endParaRPr lang="hr-HR" b="0" i="0" u="none" strike="noStrike" baseline="0" dirty="0" smtClean="0">
              <a:latin typeface="Times New Roman" panose="02020603050405020304" pitchFamily="18" charset="0"/>
            </a:endParaRP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1825625"/>
            <a:ext cx="66738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83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 smtClean="0"/>
              <a:t>Znamenitosti – Donji grad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Calibri" panose="020F0502020204030204" pitchFamily="34" charset="0"/>
              </a:rPr>
              <a:t>Hrvatsko narodno kazalište</a:t>
            </a:r>
            <a:endParaRPr lang="hr-HR" dirty="0">
              <a:latin typeface="Times New Roman" panose="02020603050405020304" pitchFamily="18" charset="0"/>
            </a:endParaRP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Trg bana Jelačića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Ilica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Cvjetni trg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park Zrinjevac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5625"/>
            <a:ext cx="5359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83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 smtClean="0"/>
              <a:t>Znamenitosti – Kaptol i Dolac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Zagrebačka katedrala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tržnica Dolac</a:t>
            </a:r>
          </a:p>
          <a:p>
            <a:pPr marR="0" lvl="0" rtl="0"/>
            <a:r>
              <a:rPr lang="hr-HR" b="0" i="0" u="none" strike="noStrike" baseline="0" dirty="0" err="1" smtClean="0">
                <a:latin typeface="Calibri" panose="020F0502020204030204" pitchFamily="34" charset="0"/>
              </a:rPr>
              <a:t>Tkalčićeva</a:t>
            </a:r>
            <a:r>
              <a:rPr lang="hr-HR" b="0" i="0" u="none" strike="noStrike" baseline="0" dirty="0" smtClean="0">
                <a:latin typeface="Calibri" panose="020F0502020204030204" pitchFamily="34" charset="0"/>
              </a:rPr>
              <a:t> ulica</a:t>
            </a:r>
            <a:endParaRPr lang="hr-HR" b="0" i="0" u="none" strike="noStrike" baseline="0" dirty="0" smtClean="0">
              <a:latin typeface="Times New Roman" panose="02020603050405020304" pitchFamily="18" charset="0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932" y="1825625"/>
            <a:ext cx="3541268" cy="445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32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 smtClean="0"/>
              <a:t>Znamenitosti – Ostalo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park Maksimir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zoološki vrt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groblje Mirogoj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sportsko-rekreacijski centar Jarun</a:t>
            </a:r>
          </a:p>
          <a:p>
            <a:pPr marR="0" lvl="0" rtl="0"/>
            <a:r>
              <a:rPr lang="hr-HR" b="0" i="0" u="none" strike="noStrike" baseline="0" dirty="0" smtClean="0">
                <a:latin typeface="Calibri" panose="020F0502020204030204" pitchFamily="34" charset="0"/>
              </a:rPr>
              <a:t>sportska dvorana Arena Zagreb</a:t>
            </a:r>
            <a:endParaRPr lang="hr-HR" b="0" i="0" u="none" strike="noStrike" baseline="0" dirty="0" smtClean="0">
              <a:latin typeface="Times New Roman" panose="02020603050405020304" pitchFamily="18" charset="0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238" y="1825625"/>
            <a:ext cx="5185933" cy="346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04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Opći podaci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površina – 641 km</a:t>
            </a:r>
            <a:r>
              <a:rPr lang="hr-HR" baseline="30000" dirty="0" smtClean="0"/>
              <a:t>2</a:t>
            </a:r>
            <a:r>
              <a:rPr lang="hr-HR" dirty="0" smtClean="0"/>
              <a:t> </a:t>
            </a:r>
          </a:p>
          <a:p>
            <a:r>
              <a:rPr lang="hr-HR" dirty="0" smtClean="0"/>
              <a:t>nadmorska visina – 122 </a:t>
            </a:r>
            <a:r>
              <a:rPr lang="hr-HR" dirty="0" err="1" smtClean="0"/>
              <a:t>mnm</a:t>
            </a:r>
            <a:endParaRPr lang="hr-HR" dirty="0" smtClean="0"/>
          </a:p>
          <a:p>
            <a:r>
              <a:rPr lang="hr-HR" dirty="0" smtClean="0"/>
              <a:t>broj stanovnika – 790 tis. 2011.</a:t>
            </a:r>
          </a:p>
          <a:p>
            <a:r>
              <a:rPr lang="hr-HR" dirty="0" smtClean="0"/>
              <a:t>dan grada – 31. svibnja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61753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Povijest Zagreba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 smtClean="0"/>
              <a:t>nastao iz dva naselja na susjednim brežuljcima (Gradec, Kaptol)</a:t>
            </a:r>
          </a:p>
          <a:p>
            <a:r>
              <a:rPr lang="hr-HR" dirty="0" smtClean="0"/>
              <a:t>1904. – prvi pisani spomen Zagreba</a:t>
            </a:r>
          </a:p>
          <a:p>
            <a:r>
              <a:rPr lang="hr-HR" dirty="0" smtClean="0"/>
              <a:t>1242. – postaje slobodan kraljevski grad (povelja Zlatna bula)</a:t>
            </a:r>
          </a:p>
          <a:p>
            <a:r>
              <a:rPr lang="hr-HR" dirty="0" smtClean="0"/>
              <a:t>1557. – prvi puta se spominje kao glavni grad Hrvatske</a:t>
            </a:r>
          </a:p>
          <a:p>
            <a:r>
              <a:rPr lang="hr-HR" dirty="0" smtClean="0"/>
              <a:t>1776. – preseljeno sjedište Hrvatskog kraljevskog vijeća (Vlade)</a:t>
            </a:r>
          </a:p>
          <a:p>
            <a:r>
              <a:rPr lang="hr-HR" dirty="0" smtClean="0"/>
              <a:t>1850. – Kaptol, Gradec i Vlaška </a:t>
            </a:r>
            <a:r>
              <a:rPr lang="hr-HR" dirty="0" err="1" smtClean="0"/>
              <a:t>Ves</a:t>
            </a:r>
            <a:r>
              <a:rPr lang="hr-HR" dirty="0" smtClean="0"/>
              <a:t> ujedinjeni u grad Zagreb</a:t>
            </a:r>
          </a:p>
          <a:p>
            <a:r>
              <a:rPr lang="hr-HR" dirty="0" smtClean="0"/>
              <a:t>1991. – glavni grad neovisne i suverene Republike Hrvatske</a:t>
            </a:r>
          </a:p>
          <a:p>
            <a:endParaRPr lang="hr-HR" dirty="0" smtClean="0"/>
          </a:p>
          <a:p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56976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Zemljopisni položaj</a:t>
            </a:r>
            <a:endParaRPr lang="hr-HR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kontinentalnoj središnjoj Hrvatskoj</a:t>
            </a:r>
          </a:p>
          <a:p>
            <a:r>
              <a:rPr lang="hr-HR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južnim obroncima Medvednice</a:t>
            </a:r>
          </a:p>
          <a:p>
            <a:r>
              <a:rPr lang="hr-HR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obalama rijeke Save</a:t>
            </a:r>
          </a:p>
          <a:p>
            <a:r>
              <a:rPr lang="hr-HR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jugozapadnom dijelu Panonske nizine</a:t>
            </a:r>
          </a:p>
          <a:p>
            <a:r>
              <a:rPr lang="hr-HR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između alpske, dinarske, jadranske i panonske regije</a:t>
            </a:r>
          </a:p>
          <a:p>
            <a:endParaRPr lang="hr-HR"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533F-FC33-4541-9847-E5B08ADA1E83}" type="datetime1">
              <a:rPr lang="hr-HR" smtClean="0"/>
              <a:t>25.1.2019.</a:t>
            </a:fld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2043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Zemljopisni položaj</a:t>
            </a:r>
            <a:endParaRPr lang="hr-HR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85280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70013-A242-4ABE-8A28-B8543DA22503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4615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Broj </a:t>
            </a:r>
            <a:r>
              <a:rPr lang="hr-H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stanovnika</a:t>
            </a:r>
            <a:endParaRPr lang="hr-HR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Rezervirano mjesto sadržaja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6200685"/>
              </p:ext>
            </p:extLst>
          </p:nvPr>
        </p:nvGraphicFramePr>
        <p:xfrm>
          <a:off x="838200" y="2636520"/>
          <a:ext cx="5940000" cy="1584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1996654418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615270793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143924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2001.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2011.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974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Ukupno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779.145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790.017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Muškarci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363.992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369.339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969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Žene</a:t>
                      </a:r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415.153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420.678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449589"/>
                  </a:ext>
                </a:extLst>
              </a:tr>
            </a:tbl>
          </a:graphicData>
        </a:graphic>
      </p:graphicFrame>
      <p:pic>
        <p:nvPicPr>
          <p:cNvPr id="4" name="Slika 3" descr="PSICOLOGIA.PT - O Portal dos Psicólogo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145" y="3529227"/>
            <a:ext cx="3936655" cy="2624437"/>
          </a:xfrm>
          <a:prstGeom prst="rect">
            <a:avLst/>
          </a:prstGeom>
        </p:spPr>
      </p:pic>
      <p:sp>
        <p:nvSpPr>
          <p:cNvPr id="6" name="TekstniOkvir 5"/>
          <p:cNvSpPr txBox="1"/>
          <p:nvPr/>
        </p:nvSpPr>
        <p:spPr>
          <a:xfrm>
            <a:off x="838200" y="4656779"/>
            <a:ext cx="4289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/>
              <a:t>Izvor: DZS, Popis stanovništva</a:t>
            </a:r>
            <a:endParaRPr lang="hr-HR" dirty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0FEE-F3F5-4345-B7F1-7D41AE9539FD}" type="datetime1">
              <a:rPr lang="hr-HR" smtClean="0"/>
              <a:t>25.1.2019.</a:t>
            </a:fld>
            <a:endParaRPr lang="hr-HR"/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1800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Rezervirano mjesto sadržaja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7349151"/>
              </p:ext>
            </p:extLst>
          </p:nvPr>
        </p:nvGraphicFramePr>
        <p:xfrm>
          <a:off x="838200" y="72900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kstniOkvir 2"/>
          <p:cNvSpPr txBox="1"/>
          <p:nvPr/>
        </p:nvSpPr>
        <p:spPr>
          <a:xfrm>
            <a:off x="974124" y="5657676"/>
            <a:ext cx="4289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/>
              <a:t>Izvor: DZS, Popis stanovništva</a:t>
            </a:r>
            <a:endParaRPr lang="hr-HR" dirty="0"/>
          </a:p>
        </p:txBody>
      </p:sp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E8EB5-B3F2-4979-B54C-1D378229C26C}" type="datetime1">
              <a:rPr lang="hr-HR" smtClean="0"/>
              <a:t>25.1.2019.</a:t>
            </a:fld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093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Stanovništvo prema dobi</a:t>
            </a:r>
            <a:endParaRPr lang="hr-HR" dirty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822-45CA-4E16-A2D0-F30F6AEF7593}" type="datetime1">
              <a:rPr lang="hr-HR" smtClean="0"/>
              <a:t>25.1.2019.</a:t>
            </a:fld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8</a:t>
            </a:fld>
            <a:endParaRPr lang="hr-HR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59596"/>
              </p:ext>
            </p:extLst>
          </p:nvPr>
        </p:nvGraphicFramePr>
        <p:xfrm>
          <a:off x="838200" y="2448140"/>
          <a:ext cx="4709083" cy="2040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Radni list" r:id="rId3" imgW="2638408" imgH="1143000" progId="Excel.Sheet.12">
                  <p:embed/>
                </p:oleObj>
              </mc:Choice>
              <mc:Fallback>
                <p:oleObj name="Radni list" r:id="rId3" imgW="2638408" imgH="11430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2448140"/>
                        <a:ext cx="4709083" cy="20400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732061"/>
              </p:ext>
            </p:extLst>
          </p:nvPr>
        </p:nvGraphicFramePr>
        <p:xfrm>
          <a:off x="6582677" y="2448140"/>
          <a:ext cx="4888804" cy="2939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Radni list" r:id="rId5" imgW="4562607" imgH="2743200" progId="Excel.Sheet.12">
                  <p:embed/>
                </p:oleObj>
              </mc:Choice>
              <mc:Fallback>
                <p:oleObj name="Radni list" r:id="rId5" imgW="4562607" imgH="2743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2677" y="2448140"/>
                        <a:ext cx="4888804" cy="2939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376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 Zagrebu</a:t>
            </a:r>
            <a:endParaRPr lang="hr-HR" dirty="0"/>
          </a:p>
        </p:txBody>
      </p:sp>
      <p:pic>
        <p:nvPicPr>
          <p:cNvPr id="4" name="BACD64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3367" y="1518196"/>
            <a:ext cx="9125266" cy="4680000"/>
          </a:xfrm>
          <a:prstGeom prst="rect">
            <a:avLst/>
          </a:prstGeom>
        </p:spPr>
      </p:pic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DD517-034A-4E8E-85C0-2033C72507DA}" type="datetime1">
              <a:rPr lang="hr-HR" smtClean="0"/>
              <a:t>25.1.2019.</a:t>
            </a:fld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D1BE-26B7-41EA-99DD-B4289277BF27}" type="slidenum">
              <a:rPr lang="hr-HR" smtClean="0"/>
              <a:t>9</a:t>
            </a:fld>
            <a:endParaRPr lang="hr-HR"/>
          </a:p>
        </p:txBody>
      </p:sp>
      <p:sp>
        <p:nvSpPr>
          <p:cNvPr id="6" name="TekstniOkvir 5"/>
          <p:cNvSpPr txBox="1"/>
          <p:nvPr/>
        </p:nvSpPr>
        <p:spPr>
          <a:xfrm>
            <a:off x="8783593" y="1131342"/>
            <a:ext cx="1979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u="sng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https://www.zagreb.hr</a:t>
            </a:r>
            <a:r>
              <a:rPr lang="hr-HR" sz="1400" u="sng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hr-H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102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270</Words>
  <Application>Microsoft Office PowerPoint</Application>
  <PresentationFormat>Široki zaslon</PresentationFormat>
  <Paragraphs>78</Paragraphs>
  <Slides>13</Slides>
  <Notes>0</Notes>
  <HiddenSlides>1</HiddenSlides>
  <MMClips>2</MMClips>
  <ScaleCrop>false</ScaleCrop>
  <HeadingPairs>
    <vt:vector size="8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9" baseType="lpstr">
      <vt:lpstr>Arial</vt:lpstr>
      <vt:lpstr>Calibri</vt:lpstr>
      <vt:lpstr>Tahoma</vt:lpstr>
      <vt:lpstr>Times New Roman</vt:lpstr>
      <vt:lpstr>Tema sustava Office</vt:lpstr>
      <vt:lpstr>Radni list</vt:lpstr>
      <vt:lpstr>Zagreb</vt:lpstr>
      <vt:lpstr>Opći podaci</vt:lpstr>
      <vt:lpstr>Povijest Zagreba</vt:lpstr>
      <vt:lpstr>Zemljopisni položaj</vt:lpstr>
      <vt:lpstr>Zemljopisni položaj</vt:lpstr>
      <vt:lpstr>Broj stanovnika</vt:lpstr>
      <vt:lpstr>PowerPoint prezentacija</vt:lpstr>
      <vt:lpstr>Stanovništvo prema dobi</vt:lpstr>
      <vt:lpstr>O Zagrebu</vt:lpstr>
      <vt:lpstr>Znamenitosti – Gornji grad</vt:lpstr>
      <vt:lpstr>Znamenitosti – Donji grad</vt:lpstr>
      <vt:lpstr>Znamenitosti – Kaptol i Dolac</vt:lpstr>
      <vt:lpstr>Znamenitosti – Ostalo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Zagreb</dc:title>
  <dc:creator>Autor</dc:creator>
  <cp:lastModifiedBy>Autor</cp:lastModifiedBy>
  <cp:revision>44</cp:revision>
  <dcterms:created xsi:type="dcterms:W3CDTF">2019-01-23T19:51:10Z</dcterms:created>
  <dcterms:modified xsi:type="dcterms:W3CDTF">2019-01-25T11:59:34Z</dcterms:modified>
</cp:coreProperties>
</file>