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4" r:id="rId6"/>
    <p:sldId id="265" r:id="rId7"/>
    <p:sldId id="260" r:id="rId8"/>
    <p:sldId id="261" r:id="rId9"/>
    <p:sldId id="262" r:id="rId10"/>
    <p:sldId id="263" r:id="rId11"/>
  </p:sldIdLst>
  <p:sldSz cx="12192000" cy="6858000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32" autoAdjust="0"/>
    <p:restoredTop sz="94660"/>
  </p:normalViewPr>
  <p:slideViewPr>
    <p:cSldViewPr snapToGrid="0">
      <p:cViewPr varScale="1">
        <p:scale>
          <a:sx n="49" d="100"/>
          <a:sy n="49" d="100"/>
        </p:scale>
        <p:origin x="42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Radni_list_programa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hr-H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8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pl-PL" sz="2800"/>
              <a:t>Broj stanovnika u milijunima (2015.)</a:t>
            </a:r>
            <a:endParaRPr lang="hr-HR" sz="28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8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sr-Latn-RS"/>
        </a:p>
      </c:txPr>
    </c:title>
    <c:autoTitleDeleted val="0"/>
    <c:plotArea>
      <c:layout>
        <c:manualLayout>
          <c:layoutTarget val="inner"/>
          <c:xMode val="edge"/>
          <c:yMode val="edge"/>
          <c:x val="5.0559834911940355E-2"/>
          <c:y val="0.15265971064532335"/>
          <c:w val="0.9361551409334703"/>
          <c:h val="0.734646446679159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Broj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List1!$A$2:$A$7</c:f>
              <c:strCache>
                <c:ptCount val="6"/>
                <c:pt idx="0">
                  <c:v>EU</c:v>
                </c:pt>
                <c:pt idx="1">
                  <c:v>Kina</c:v>
                </c:pt>
                <c:pt idx="2">
                  <c:v>Indija</c:v>
                </c:pt>
                <c:pt idx="3">
                  <c:v>Japan</c:v>
                </c:pt>
                <c:pt idx="4">
                  <c:v>Rusija</c:v>
                </c:pt>
                <c:pt idx="5">
                  <c:v>SAD</c:v>
                </c:pt>
              </c:strCache>
            </c:strRef>
          </c:cat>
          <c:val>
            <c:numRef>
              <c:f>List1!$B$2:$B$7</c:f>
              <c:numCache>
                <c:formatCode>#,##0</c:formatCode>
                <c:ptCount val="6"/>
                <c:pt idx="0" formatCode="General">
                  <c:v>508</c:v>
                </c:pt>
                <c:pt idx="1">
                  <c:v>1367</c:v>
                </c:pt>
                <c:pt idx="2">
                  <c:v>1252</c:v>
                </c:pt>
                <c:pt idx="3" formatCode="General">
                  <c:v>127</c:v>
                </c:pt>
                <c:pt idx="4" formatCode="General">
                  <c:v>141</c:v>
                </c:pt>
                <c:pt idx="5" formatCode="General">
                  <c:v>321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A5-4A44-80A3-51081B47234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4055168"/>
        <c:axId val="344063368"/>
      </c:barChart>
      <c:catAx>
        <c:axId val="3440551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344063368"/>
        <c:crosses val="autoZero"/>
        <c:auto val="1"/>
        <c:lblAlgn val="ctr"/>
        <c:lblOffset val="100"/>
        <c:noMultiLvlLbl val="0"/>
      </c:catAx>
      <c:valAx>
        <c:axId val="3440633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sr-Latn-RS"/>
          </a:p>
        </c:txPr>
        <c:crossAx val="34405516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2000"/>
      </a:pPr>
      <a:endParaRPr lang="sr-Latn-R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zaglavlj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F35A9B-9F87-4E87-BF41-0DD7E59E822F}" type="datetimeFigureOut">
              <a:rPr lang="hr-HR" smtClean="0"/>
              <a:t>12.1.2019.</a:t>
            </a:fld>
            <a:endParaRPr lang="hr-HR"/>
          </a:p>
        </p:txBody>
      </p:sp>
      <p:sp>
        <p:nvSpPr>
          <p:cNvPr id="4" name="Rezervirano mjesto slike slajd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r-HR"/>
          </a:p>
        </p:txBody>
      </p:sp>
      <p:sp>
        <p:nvSpPr>
          <p:cNvPr id="5" name="Rezervirano mjesto bilježaka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DE5C4F-C318-40A1-870B-5CE1A243252C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525248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slajd"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r-HR" smtClean="0"/>
              <a:t>Kliknite da biste uredili stil podnaslova matrice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55B95-8EE9-4CF1-BF32-6C5012DB8837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4567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 okomit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A86E80-F93B-4960-A7CC-F8E5A079AE6B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41363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Okomiti 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komiti naslov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okomitog teksta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0AAFCA-29E0-44AC-A065-884147D87525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683636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Naslov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AD838-B2A6-4AD3-9E1D-DD9CEAC0A9F8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490A-81CB-4A2B-A51B-2A0D3BDD13F6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441804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 sadržaj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8BCFC-34BB-4397-BF3E-6CF284F64A6C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7273093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aglavlje sekci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204A3B-5C58-429A-8871-78BA9814A619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25290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sadrža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170F9-219A-4E0C-88A3-131D2F662C61}" type="datetime1">
              <a:rPr lang="hr-HR" smtClean="0"/>
              <a:t>12.1.2019.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677100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Usporedb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4" name="Rezervirano mjesto sadržaja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5" name="Rezervirano mjesto teksta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6" name="Rezervirano mjesto sadržaja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7" name="Rezervirano mjesto datum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FB56B-3AA9-464F-990A-0DC86E96D0BD}" type="datetime1">
              <a:rPr lang="hr-HR" smtClean="0"/>
              <a:t>12.1.2019.</a:t>
            </a:fld>
            <a:endParaRPr lang="hr-HR"/>
          </a:p>
        </p:txBody>
      </p:sp>
      <p:sp>
        <p:nvSpPr>
          <p:cNvPr id="8" name="Rezervirano mjesto podnožj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9" name="Rezervirano mjesto broja slajd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222389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datum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1303B9-3C5A-487E-9533-1F500A3F974E}" type="datetime1">
              <a:rPr lang="hr-HR" smtClean="0"/>
              <a:t>12.1.2019.</a:t>
            </a:fld>
            <a:endParaRPr lang="hr-HR"/>
          </a:p>
        </p:txBody>
      </p:sp>
      <p:sp>
        <p:nvSpPr>
          <p:cNvPr id="4" name="Rezervirano mjesto podnožj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63944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datum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FAAE82-2A48-4758-8E07-B21930DD5FD5}" type="datetime1">
              <a:rPr lang="hr-HR" smtClean="0"/>
              <a:t>12.1.2019.</a:t>
            </a:fld>
            <a:endParaRPr lang="hr-HR"/>
          </a:p>
        </p:txBody>
      </p:sp>
      <p:sp>
        <p:nvSpPr>
          <p:cNvPr id="3" name="Rezervirano mjesto podnožj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4" name="Rezervirano mjesto broja slajd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627652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Sadržaj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adržaja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E1F5B0-32E2-4D2C-A86A-9DD662635EB3}" type="datetime1">
              <a:rPr lang="hr-HR" smtClean="0"/>
              <a:t>12.1.2019.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8272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s 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slik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r-HR"/>
          </a:p>
        </p:txBody>
      </p:sp>
      <p:sp>
        <p:nvSpPr>
          <p:cNvPr id="4" name="Rezervirano mjesto teksta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hr-HR" smtClean="0"/>
              <a:t>Uredite stilove teksta matrice</a:t>
            </a:r>
          </a:p>
        </p:txBody>
      </p:sp>
      <p:sp>
        <p:nvSpPr>
          <p:cNvPr id="5" name="Rezervirano mjesto datum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532033-A378-4A53-84F9-3434DA6C95F6}" type="datetime1">
              <a:rPr lang="hr-HR" smtClean="0"/>
              <a:t>12.1.2019.</a:t>
            </a:fld>
            <a:endParaRPr lang="hr-HR"/>
          </a:p>
        </p:txBody>
      </p:sp>
      <p:sp>
        <p:nvSpPr>
          <p:cNvPr id="6" name="Rezervirano mjesto podnožj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r-HR"/>
          </a:p>
        </p:txBody>
      </p:sp>
      <p:sp>
        <p:nvSpPr>
          <p:cNvPr id="7" name="Rezervirano mjesto broja slajd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0236828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zervirano mjesto naslova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r-HR" smtClean="0"/>
              <a:t>Uredite stil naslova matrice</a:t>
            </a:r>
            <a:endParaRPr lang="hr-HR"/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r-HR" smtClean="0"/>
              <a:t>Uredite stilove teksta matrice</a:t>
            </a:r>
          </a:p>
          <a:p>
            <a:pPr lvl="1"/>
            <a:r>
              <a:rPr lang="hr-HR" smtClean="0"/>
              <a:t>Druga razina</a:t>
            </a:r>
          </a:p>
          <a:p>
            <a:pPr lvl="2"/>
            <a:r>
              <a:rPr lang="hr-HR" smtClean="0"/>
              <a:t>Treća razina</a:t>
            </a:r>
          </a:p>
          <a:p>
            <a:pPr lvl="3"/>
            <a:r>
              <a:rPr lang="hr-HR" smtClean="0"/>
              <a:t>Četvrta razina</a:t>
            </a:r>
          </a:p>
          <a:p>
            <a:pPr lvl="4"/>
            <a:r>
              <a:rPr lang="hr-HR" smtClean="0"/>
              <a:t>Peta razina</a:t>
            </a:r>
            <a:endParaRPr lang="hr-HR"/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CFC249-0090-4850-A57C-6C25EF8AF3EA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podnožj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r-HR"/>
          </a:p>
        </p:txBody>
      </p:sp>
      <p:sp>
        <p:nvSpPr>
          <p:cNvPr id="6" name="Rezervirano mjesto broja slajd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62B429-4DD2-43B0-A5D8-6D61847075EA}" type="slidenum">
              <a:rPr lang="hr-HR" smtClean="0"/>
              <a:t>‹#›</a:t>
            </a:fld>
            <a:endParaRPr lang="hr-HR"/>
          </a:p>
        </p:txBody>
      </p:sp>
      <p:pic>
        <p:nvPicPr>
          <p:cNvPr id="7" name="Slika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68050" y="0"/>
            <a:ext cx="1123950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595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R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europa.eu/european-union/contact_hr" TargetMode="Externa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r-HR" dirty="0" smtClean="0"/>
              <a:t>Europska unija</a:t>
            </a:r>
            <a:endParaRPr lang="hr-HR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7603016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Kontakt s EU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Imate pitanja o Europskoj uniji? Europe </a:t>
            </a:r>
            <a:r>
              <a:rPr lang="hr-HR" b="0" i="0" u="none" strike="noStrike" baseline="0" dirty="0" err="1" smtClean="0">
                <a:latin typeface="Arial" panose="020B0604020202020204" pitchFamily="34" charset="0"/>
              </a:rPr>
              <a:t>Direct</a:t>
            </a:r>
            <a:r>
              <a:rPr lang="hr-HR" b="0" i="0" u="none" strike="noStrike" baseline="0" dirty="0" smtClean="0">
                <a:latin typeface="Arial" panose="020B0604020202020204" pitchFamily="34" charset="0"/>
              </a:rPr>
              <a:t> može vam pomoći</a:t>
            </a:r>
          </a:p>
          <a:p>
            <a:pPr marR="0" lvl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telefonski, e-poštom ili putem web-razgovora</a:t>
            </a:r>
          </a:p>
          <a:p>
            <a:pPr marR="0" lvl="0" rtl="0"/>
            <a:r>
              <a:rPr lang="pl-PL" b="0" i="0" u="none" strike="noStrike" baseline="0" dirty="0" smtClean="0">
                <a:latin typeface="Arial" panose="020B0604020202020204" pitchFamily="34" charset="0"/>
              </a:rPr>
              <a:t>više od 500 regionalnih informacijskih centara</a:t>
            </a:r>
          </a:p>
          <a:p>
            <a:pPr marR="0" lvl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web: </a:t>
            </a:r>
            <a:r>
              <a:rPr lang="hr-HR" b="0" i="0" u="none" strike="noStrike" baseline="0" dirty="0" smtClean="0">
                <a:latin typeface="Arial" panose="020B0604020202020204" pitchFamily="34" charset="0"/>
                <a:hlinkClick r:id="rId2"/>
              </a:rPr>
              <a:t>europa.eu/</a:t>
            </a:r>
            <a:r>
              <a:rPr lang="hr-HR" b="0" i="0" u="none" strike="noStrike" baseline="0" dirty="0" err="1" smtClean="0">
                <a:latin typeface="Arial" panose="020B0604020202020204" pitchFamily="34" charset="0"/>
                <a:hlinkClick r:id="rId2"/>
              </a:rPr>
              <a:t>europedirect</a:t>
            </a:r>
            <a:r>
              <a:rPr lang="hr-HR" b="0" i="0" u="none" strike="noStrike" baseline="0" dirty="0" smtClean="0">
                <a:latin typeface="Arial" panose="020B0604020202020204" pitchFamily="34" charset="0"/>
              </a:rPr>
              <a:t> </a:t>
            </a:r>
            <a:endParaRPr lang="hr-HR" b="0" i="0" u="none" strike="noStrike" baseline="0" dirty="0" smtClean="0">
              <a:latin typeface="Arial" panose="020B0604020202020204" pitchFamily="34" charset="0"/>
            </a:endParaRP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1EE5C-1FA8-414D-9B4E-7ADFA4BDF513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490A-81CB-4A2B-A51B-2A0D3BDD13F6}" type="slidenum">
              <a:rPr lang="hr-HR" smtClean="0"/>
              <a:t>10</a:t>
            </a:fld>
            <a:endParaRPr lang="hr-HR"/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18948" y="4001294"/>
            <a:ext cx="1926503" cy="19265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137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0" i="0" u="none" strike="noStrike" baseline="0" smtClean="0">
                <a:latin typeface="Arial" panose="020B0604020202020204" pitchFamily="34" charset="0"/>
              </a:rPr>
              <a:t>Što je Europska unija?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međunarodna organizacija 28 europskih država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ekonomska i politička unija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jedinstvena međuvladina i nadnacionalna zajednica europskih država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nastala kao rezultat procesa suradnje i integracije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proces započeo 1951. godine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formalno uspostavljena 1. studenoga 1993. godine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ADC23A-2C5D-4523-AADE-3A7B6A23AE11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490A-81CB-4A2B-A51B-2A0D3BDD13F6}" type="slidenum">
              <a:rPr lang="hr-HR" smtClean="0"/>
              <a:t>2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899729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0" i="0" u="none" strike="noStrike" baseline="0" smtClean="0">
                <a:latin typeface="Arial" panose="020B0604020202020204" pitchFamily="34" charset="0"/>
              </a:rPr>
              <a:t>Države utemeljiteljice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Francuska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Njemačka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Italija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Belgija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Nizozemska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Luksemburg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3846-5E7E-40BD-A5A0-A5105F8001C6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490A-81CB-4A2B-A51B-2A0D3BDD13F6}" type="slidenum">
              <a:rPr lang="hr-HR" smtClean="0"/>
              <a:t>3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10429558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0" i="0" u="none" strike="noStrike" baseline="0" smtClean="0">
                <a:latin typeface="Arial" panose="020B0604020202020204" pitchFamily="34" charset="0"/>
              </a:rPr>
              <a:t>Proširenja članstva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sv-SE" b="0" i="0" u="none" strike="noStrike" baseline="0" smtClean="0">
                <a:latin typeface="Arial" panose="020B0604020202020204" pitchFamily="34" charset="0"/>
              </a:rPr>
              <a:t>1973. – Velika Britanija, Danska, Irska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1981. – Grčka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1986. – Španjolska, Portugal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1995. – Austrija, Finska, Švedska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2004. – Cipar, Češka, Estonija, Latvija, Litva, Mađarska,</a:t>
            </a:r>
            <a:br>
              <a:rPr lang="hr-HR" b="0" i="0" u="none" strike="noStrike" baseline="0" smtClean="0">
                <a:latin typeface="Arial" panose="020B0604020202020204" pitchFamily="34" charset="0"/>
              </a:rPr>
            </a:br>
            <a:r>
              <a:rPr lang="hr-HR" b="0" i="0" u="none" strike="noStrike" baseline="0" smtClean="0">
                <a:latin typeface="Arial" panose="020B0604020202020204" pitchFamily="34" charset="0"/>
              </a:rPr>
              <a:t>Poljska, Slovačka, Slovenija, Malta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2007. – Rumunjska, Bugarska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2013. – Hrvatska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68BBD-0EB5-4F12-93C0-3BAFE6DF195C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490A-81CB-4A2B-A51B-2A0D3BDD13F6}" type="slidenum">
              <a:rPr lang="hr-HR" smtClean="0"/>
              <a:t>4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208627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Države članice EU</a:t>
            </a:r>
            <a:endParaRPr lang="hr-HR" dirty="0"/>
          </a:p>
        </p:txBody>
      </p:sp>
      <p:pic>
        <p:nvPicPr>
          <p:cNvPr id="6" name="Rezervirano mjesto sadržaja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025" y="491358"/>
            <a:ext cx="5523081" cy="6230117"/>
          </a:xfrm>
        </p:spPr>
      </p:pic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8BCFC-34BB-4397-BF3E-6CF284F64A6C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5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2653416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r-HR" dirty="0" smtClean="0"/>
              <a:t>Stanovništvo EU u usporedbi s ostalim dijelovima svijeta</a:t>
            </a:r>
            <a:endParaRPr lang="hr-HR" dirty="0"/>
          </a:p>
        </p:txBody>
      </p:sp>
      <p:graphicFrame>
        <p:nvGraphicFramePr>
          <p:cNvPr id="8" name="Rezervirano mjesto sadržaja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6596331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E8BCFC-34BB-4397-BF3E-6CF284F64A6C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62B429-4DD2-43B0-A5D8-6D61847075EA}" type="slidenum">
              <a:rPr lang="hr-HR" smtClean="0"/>
              <a:t>6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942137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0" i="0" u="none" strike="noStrike" baseline="0" smtClean="0">
                <a:latin typeface="Arial" panose="020B0604020202020204" pitchFamily="34" charset="0"/>
              </a:rPr>
              <a:t>Institucije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Europski parlament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Europsko vijeće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Vijeće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Europska komisija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Sud Europske unije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Europska središnja banka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Revizorski sud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29F3B-BFCE-4059-AAD7-99F08FD7FC19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490A-81CB-4A2B-A51B-2A0D3BDD13F6}" type="slidenum">
              <a:rPr lang="hr-HR" smtClean="0"/>
              <a:t>7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3531966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Ciljevi EU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R="0" lvl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promicati mir, svoje vrijednosti i dobrobit svojih građana</a:t>
            </a:r>
          </a:p>
          <a:p>
            <a:pPr marR="0" lvl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zajamčiti slobodu, sigurnost i pravdu bez unutarnjih granica</a:t>
            </a:r>
          </a:p>
          <a:p>
            <a:pPr marR="0" lvl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održivi razvoj </a:t>
            </a:r>
          </a:p>
          <a:p>
            <a:pPr marR="0" lvl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boriti se protiv socijalne isključenosti i diskriminacije</a:t>
            </a:r>
          </a:p>
          <a:p>
            <a:pPr marR="0" lvl="0" rtl="0"/>
            <a:r>
              <a:rPr lang="pl-PL" b="0" i="0" u="none" strike="noStrike" baseline="0" dirty="0" smtClean="0">
                <a:latin typeface="Arial" panose="020B0604020202020204" pitchFamily="34" charset="0"/>
              </a:rPr>
              <a:t>promicati znanstveni i tehnološki napredak</a:t>
            </a:r>
          </a:p>
          <a:p>
            <a:pPr marR="0" lvl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pojačati ekonomsku, socijalnu i teritorijalnu koheziju</a:t>
            </a:r>
          </a:p>
          <a:p>
            <a:pPr marR="0" lvl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pojačati solidarnost među državama članicama</a:t>
            </a:r>
          </a:p>
          <a:p>
            <a:pPr marR="0" lvl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poštovati bogatu kulturnu i jezičnu raznolikost</a:t>
            </a:r>
          </a:p>
          <a:p>
            <a:pPr marR="0" lvl="0" rtl="0"/>
            <a:r>
              <a:rPr lang="hr-HR" b="0" i="0" u="none" strike="noStrike" baseline="0" dirty="0" smtClean="0">
                <a:latin typeface="Arial" panose="020B0604020202020204" pitchFamily="34" charset="0"/>
              </a:rPr>
              <a:t>uspostaviti ekonomsku i monetarnu uniju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B1356-CBC8-4A57-BC7B-774650CCBEB9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490A-81CB-4A2B-A51B-2A0D3BDD13F6}" type="slidenum">
              <a:rPr lang="hr-HR" smtClean="0"/>
              <a:t>8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802859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hr-HR" b="0" i="0" u="none" strike="noStrike" baseline="0" smtClean="0">
                <a:latin typeface="Arial" panose="020B0604020202020204" pitchFamily="34" charset="0"/>
              </a:rPr>
              <a:t>Vrijednosti EU</a:t>
            </a:r>
          </a:p>
        </p:txBody>
      </p:sp>
      <p:sp>
        <p:nvSpPr>
          <p:cNvPr id="3" name="Rezervirano mjesto teksta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ljudsko dostojanstvo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sloboda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demokracija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jednakost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vladavina prava</a:t>
            </a:r>
          </a:p>
          <a:p>
            <a:pPr marR="0" lvl="0" rtl="0"/>
            <a:r>
              <a:rPr lang="hr-HR" b="0" i="0" u="none" strike="noStrike" baseline="0" smtClean="0">
                <a:latin typeface="Arial" panose="020B0604020202020204" pitchFamily="34" charset="0"/>
              </a:rPr>
              <a:t>ljudska prava</a:t>
            </a:r>
          </a:p>
        </p:txBody>
      </p:sp>
      <p:sp>
        <p:nvSpPr>
          <p:cNvPr id="4" name="Rezervirano mjesto datum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2B811-E7AE-4254-BFBB-4591A4F6F0CE}" type="datetime1">
              <a:rPr lang="hr-HR" smtClean="0"/>
              <a:t>12.1.2019.</a:t>
            </a:fld>
            <a:endParaRPr lang="hr-HR"/>
          </a:p>
        </p:txBody>
      </p:sp>
      <p:sp>
        <p:nvSpPr>
          <p:cNvPr id="5" name="Rezervirano mjesto broja slajd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B4490A-81CB-4A2B-A51B-2A0D3BDD13F6}" type="slidenum">
              <a:rPr lang="hr-HR" smtClean="0"/>
              <a:t>9</a:t>
            </a:fld>
            <a:endParaRPr lang="hr-HR"/>
          </a:p>
        </p:txBody>
      </p:sp>
    </p:spTree>
    <p:extLst>
      <p:ext uri="{BB962C8B-B14F-4D97-AF65-F5344CB8AC3E}">
        <p14:creationId xmlns:p14="http://schemas.microsoft.com/office/powerpoint/2010/main" val="4072932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sustava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244</Words>
  <Application>Microsoft Office PowerPoint</Application>
  <PresentationFormat>Široki zaslon</PresentationFormat>
  <Paragraphs>74</Paragraphs>
  <Slides>10</Slides>
  <Notes>0</Notes>
  <HiddenSlides>0</HiddenSlides>
  <MMClips>0</MMClips>
  <ScaleCrop>false</ScaleCrop>
  <HeadingPairs>
    <vt:vector size="6" baseType="variant">
      <vt:variant>
        <vt:lpstr>Korišteni fontovi</vt:lpstr>
      </vt:variant>
      <vt:variant>
        <vt:i4>3</vt:i4>
      </vt:variant>
      <vt:variant>
        <vt:lpstr>Tema</vt:lpstr>
      </vt:variant>
      <vt:variant>
        <vt:i4>1</vt:i4>
      </vt:variant>
      <vt:variant>
        <vt:lpstr>Naslovi slajdova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Tema sustava Office</vt:lpstr>
      <vt:lpstr>Europska unija</vt:lpstr>
      <vt:lpstr>Što je Europska unija?</vt:lpstr>
      <vt:lpstr>Države utemeljiteljice</vt:lpstr>
      <vt:lpstr>Proširenja članstva</vt:lpstr>
      <vt:lpstr>Države članice EU</vt:lpstr>
      <vt:lpstr>Stanovništvo EU u usporedbi s ostalim dijelovima svijeta</vt:lpstr>
      <vt:lpstr>Institucije</vt:lpstr>
      <vt:lpstr>Ciljevi EU</vt:lpstr>
      <vt:lpstr>Vrijednosti EU</vt:lpstr>
      <vt:lpstr>Kontakt s EU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Europska unija</dc:title>
  <dc:creator>Autor</dc:creator>
  <cp:lastModifiedBy>Autor</cp:lastModifiedBy>
  <cp:revision>6</cp:revision>
  <dcterms:created xsi:type="dcterms:W3CDTF">2019-01-12T19:10:24Z</dcterms:created>
  <dcterms:modified xsi:type="dcterms:W3CDTF">2019-01-12T20:16:09Z</dcterms:modified>
</cp:coreProperties>
</file>