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32" r:id="rId2"/>
  </p:sldMasterIdLst>
  <p:notesMasterIdLst>
    <p:notesMasterId r:id="rId14"/>
  </p:notesMasterIdLst>
  <p:handoutMasterIdLst>
    <p:handoutMasterId r:id="rId15"/>
  </p:handoutMasterIdLst>
  <p:sldIdLst>
    <p:sldId id="256" r:id="rId3"/>
    <p:sldId id="26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57" r:id="rId13"/>
  </p:sldIdLst>
  <p:sldSz cx="9144000" cy="5143500" type="screen16x9"/>
  <p:notesSz cx="6797675" cy="9926638"/>
  <p:defaultTextStyle>
    <a:defPPr>
      <a:defRPr lang="sr-Latn-R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A9918"/>
    <a:srgbClr val="46C0AC"/>
    <a:srgbClr val="D12732"/>
    <a:srgbClr val="EB752F"/>
    <a:srgbClr val="C4132F"/>
    <a:srgbClr val="D71534"/>
    <a:srgbClr val="40BEAC"/>
    <a:srgbClr val="D31736"/>
    <a:srgbClr val="DC3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0" autoAdjust="0"/>
    <p:restoredTop sz="86403" autoAdjust="0"/>
  </p:normalViewPr>
  <p:slideViewPr>
    <p:cSldViewPr snapToGrid="0">
      <p:cViewPr varScale="1">
        <p:scale>
          <a:sx n="145" d="100"/>
          <a:sy n="145" d="100"/>
        </p:scale>
        <p:origin x="82" y="2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40" d="100"/>
          <a:sy n="140" d="100"/>
        </p:scale>
        <p:origin x="2724" y="-29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6.png"/><Relationship Id="rId1" Type="http://schemas.openxmlformats.org/officeDocument/2006/relationships/theme" Target="../theme/theme4.xml"/><Relationship Id="rId4" Type="http://schemas.openxmlformats.org/officeDocument/2006/relationships/image" Target="../media/image7.gi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31.7.2025.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29196"/>
            <a:ext cx="685385" cy="270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48196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6.png"/><Relationship Id="rId1" Type="http://schemas.openxmlformats.org/officeDocument/2006/relationships/theme" Target="../theme/theme3.xml"/><Relationship Id="rId4" Type="http://schemas.openxmlformats.org/officeDocument/2006/relationships/image" Target="../media/image7.gi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31.7.2025.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04812"/>
            <a:ext cx="685385" cy="270000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23812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394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2210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813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3947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2986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7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047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173163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80725">
              <a:defRPr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27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5965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4881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8318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www.srce.unizg.hr/otvoreni-pristup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datni naslovni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353A74F-4DD0-138A-975C-5030F8A82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250" y="1947513"/>
            <a:ext cx="5143500" cy="542415"/>
          </a:xfrm>
        </p:spPr>
        <p:txBody>
          <a:bodyPr anchor="b">
            <a:normAutofit/>
          </a:bodyPr>
          <a:lstStyle>
            <a:lvl1pPr algn="ctr">
              <a:defRPr sz="23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5F8E03-8A89-5F11-2482-9205EF7B5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2732813"/>
            <a:ext cx="5143500" cy="1241822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hr-HR"/>
              <a:t>Kliknite da biste uredili stil podnaslova matrice</a:t>
            </a:r>
            <a:endParaRPr lang="hr-HR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F21C0B-EC09-4837-B2A6-D55A3986B074}"/>
              </a:ext>
            </a:extLst>
          </p:cNvPr>
          <p:cNvCxnSpPr>
            <a:cxnSpLocks/>
          </p:cNvCxnSpPr>
          <p:nvPr/>
        </p:nvCxnSpPr>
        <p:spPr>
          <a:xfrm>
            <a:off x="1615381" y="2611370"/>
            <a:ext cx="59150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801C58-8B03-4514-8919-2916CC7B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F23E58-7E92-466F-9C53-C8CC4874C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dirty="0"/>
              <a:t>www.srce.unizg.hr</a:t>
            </a:r>
          </a:p>
        </p:txBody>
      </p:sp>
    </p:spTree>
    <p:extLst>
      <p:ext uri="{BB962C8B-B14F-4D97-AF65-F5344CB8AC3E}">
        <p14:creationId xmlns:p14="http://schemas.microsoft.com/office/powerpoint/2010/main" val="4133305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4C00A3-8776-D597-837E-E5B8F56EAE41}"/>
              </a:ext>
            </a:extLst>
          </p:cNvPr>
          <p:cNvCxnSpPr>
            <a:cxnSpLocks/>
          </p:cNvCxnSpPr>
          <p:nvPr/>
        </p:nvCxnSpPr>
        <p:spPr>
          <a:xfrm>
            <a:off x="472381" y="1103811"/>
            <a:ext cx="823552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435A82-00C5-4FAF-A070-5826349FB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701E76-D4BD-4098-B7A4-0CE4DBA5F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www.srce.unizg.hr</a:t>
            </a:r>
          </a:p>
        </p:txBody>
      </p:sp>
    </p:spTree>
    <p:extLst>
      <p:ext uri="{BB962C8B-B14F-4D97-AF65-F5344CB8AC3E}">
        <p14:creationId xmlns:p14="http://schemas.microsoft.com/office/powerpoint/2010/main" val="230220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6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43133-84E4-438A-9797-31F58379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4EF4D-B2FC-4089-BB33-7AFA9E26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www.srce.unizg.hr</a:t>
            </a:r>
          </a:p>
        </p:txBody>
      </p:sp>
    </p:spTree>
    <p:extLst>
      <p:ext uri="{BB962C8B-B14F-4D97-AF65-F5344CB8AC3E}">
        <p14:creationId xmlns:p14="http://schemas.microsoft.com/office/powerpoint/2010/main" val="1850425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dnj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5CFFBB-1656-4BC5-9791-61CE66541E14}"/>
              </a:ext>
            </a:extLst>
          </p:cNvPr>
          <p:cNvGrpSpPr/>
          <p:nvPr userDrawn="1"/>
        </p:nvGrpSpPr>
        <p:grpSpPr>
          <a:xfrm>
            <a:off x="1018086" y="2915042"/>
            <a:ext cx="7234039" cy="880875"/>
            <a:chOff x="1115724" y="2915042"/>
            <a:chExt cx="7234039" cy="880875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EDFD92A-D570-4044-74DA-54F7B23EEE49}"/>
                </a:ext>
              </a:extLst>
            </p:cNvPr>
            <p:cNvSpPr txBox="1"/>
            <p:nvPr userDrawn="1"/>
          </p:nvSpPr>
          <p:spPr>
            <a:xfrm>
              <a:off x="5801856" y="2915042"/>
              <a:ext cx="254790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hr-HR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 politikom otvorenog pristupa široj javnosti osigurava dostupnost i korištenje svih rezultata rada Srca, a prvenstveno obrazovnih i stručnih informacija i sadržaja nastalih djelovanjem i radom Srca.</a:t>
              </a:r>
              <a:endParaRPr lang="hr-HR" sz="700" dirty="0">
                <a:solidFill>
                  <a:srgbClr val="CC3C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AB90880-4F0D-7C1A-B069-4249B48B4087}"/>
                </a:ext>
              </a:extLst>
            </p:cNvPr>
            <p:cNvSpPr txBox="1"/>
            <p:nvPr userDrawn="1"/>
          </p:nvSpPr>
          <p:spPr>
            <a:xfrm>
              <a:off x="1115724" y="3599709"/>
              <a:ext cx="949299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www.srce.unizg.hr</a:t>
              </a:r>
              <a:endParaRPr lang="hr-HR" sz="675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56471A3-9D15-19E7-C3C5-79A39F9FFFDA}"/>
                </a:ext>
              </a:extLst>
            </p:cNvPr>
            <p:cNvSpPr/>
            <p:nvPr userDrawn="1"/>
          </p:nvSpPr>
          <p:spPr>
            <a:xfrm>
              <a:off x="6257316" y="3599709"/>
              <a:ext cx="1636987" cy="196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www.srce.unizg.hr/otvoreni-pristup</a:t>
              </a:r>
              <a:endParaRPr lang="hr-HR" sz="675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38BBC1-AE76-4E31-A813-3AE66F3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75A99-3C77-4CF2-A91F-6E58F7A3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dirty="0"/>
              <a:t>www.srce.unizg.hr</a:t>
            </a:r>
          </a:p>
        </p:txBody>
      </p:sp>
      <p:sp>
        <p:nvSpPr>
          <p:cNvPr id="67" name="TextBox 7">
            <a:extLst>
              <a:ext uri="{FF2B5EF4-FFF2-40B4-BE49-F238E27FC236}">
                <a16:creationId xmlns:a16="http://schemas.microsoft.com/office/drawing/2014/main" id="{F76434A6-639E-454E-88F7-574EBF8AA4B5}"/>
              </a:ext>
            </a:extLst>
          </p:cNvPr>
          <p:cNvSpPr txBox="1"/>
          <p:nvPr userDrawn="1"/>
        </p:nvSpPr>
        <p:spPr>
          <a:xfrm>
            <a:off x="5704218" y="2915042"/>
            <a:ext cx="25479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hr-HR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Srce politikom otvorenog pristupa široj javnosti osigurava dostupnost i korištenje svih rezultata rada Srca, a prvenstveno obrazovnih i stručnih informacija i sadržaja nastalih djelovanjem i radom Srca.</a:t>
            </a:r>
            <a:endParaRPr lang="hr-HR" sz="700" dirty="0">
              <a:solidFill>
                <a:srgbClr val="CC3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9">
            <a:extLst>
              <a:ext uri="{FF2B5EF4-FFF2-40B4-BE49-F238E27FC236}">
                <a16:creationId xmlns:a16="http://schemas.microsoft.com/office/drawing/2014/main" id="{58FA7901-6671-4878-BFAF-203DB50CD1F2}"/>
              </a:ext>
            </a:extLst>
          </p:cNvPr>
          <p:cNvSpPr txBox="1"/>
          <p:nvPr userDrawn="1"/>
        </p:nvSpPr>
        <p:spPr>
          <a:xfrm>
            <a:off x="2633835" y="2918939"/>
            <a:ext cx="261070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pt-BR" sz="7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Ovo djelo je dano na korištenje pod licencom Creative Commons </a:t>
            </a:r>
            <a:r>
              <a:rPr lang="pt-BR" sz="7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Imenovanje</a:t>
            </a:r>
            <a:r>
              <a:rPr lang="hr-HR" sz="7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pt-BR" sz="7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4.0 međunarodna</a:t>
            </a:r>
            <a:r>
              <a:rPr lang="pt-BR" sz="7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hr-HR" sz="700" b="1" u="none" kern="1200" dirty="0">
              <a:solidFill>
                <a:srgbClr val="CC3C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12">
            <a:extLst>
              <a:ext uri="{FF2B5EF4-FFF2-40B4-BE49-F238E27FC236}">
                <a16:creationId xmlns:a16="http://schemas.microsoft.com/office/drawing/2014/main" id="{9D4BD03F-DDEF-46C4-9814-2F6027C38C75}"/>
              </a:ext>
            </a:extLst>
          </p:cNvPr>
          <p:cNvSpPr txBox="1"/>
          <p:nvPr userDrawn="1"/>
        </p:nvSpPr>
        <p:spPr>
          <a:xfrm>
            <a:off x="1018086" y="3599709"/>
            <a:ext cx="949299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675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www.srce.unizg.hr</a:t>
            </a:r>
            <a:endParaRPr lang="hr-HR" sz="675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1">
            <a:extLst>
              <a:ext uri="{FF2B5EF4-FFF2-40B4-BE49-F238E27FC236}">
                <a16:creationId xmlns:a16="http://schemas.microsoft.com/office/drawing/2014/main" id="{70F71DE6-ADB6-4093-8B0A-7D500ACCC002}"/>
              </a:ext>
            </a:extLst>
          </p:cNvPr>
          <p:cNvSpPr/>
          <p:nvPr userDrawn="1"/>
        </p:nvSpPr>
        <p:spPr>
          <a:xfrm>
            <a:off x="2900519" y="3599709"/>
            <a:ext cx="2077339" cy="19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680" b="1" u="sng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creativecommons.org/licenses/by/4.0/deed.hr</a:t>
            </a:r>
          </a:p>
        </p:txBody>
      </p:sp>
      <p:pic>
        <p:nvPicPr>
          <p:cNvPr id="71" name="Picture 14">
            <a:hlinkClick r:id="rId4"/>
            <a:extLst>
              <a:ext uri="{FF2B5EF4-FFF2-40B4-BE49-F238E27FC236}">
                <a16:creationId xmlns:a16="http://schemas.microsoft.com/office/drawing/2014/main" id="{A5A7064A-0172-4BE6-BC90-41AAFB757A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8261" y="3976635"/>
            <a:ext cx="679821" cy="270000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EE7DA1ED-332C-4AB6-B39D-E26610B5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73" y="402695"/>
            <a:ext cx="6720254" cy="147592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id="{E3BBE516-5499-42B5-8F76-4224AF28F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873" y="2066393"/>
            <a:ext cx="6720254" cy="600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pic>
        <p:nvPicPr>
          <p:cNvPr id="76" name="Slika 14">
            <a:extLst>
              <a:ext uri="{FF2B5EF4-FFF2-40B4-BE49-F238E27FC236}">
                <a16:creationId xmlns:a16="http://schemas.microsoft.com/office/drawing/2014/main" id="{3CCDB5B4-86E6-48FE-B8AE-40DC41A44754}"/>
              </a:ext>
            </a:extLst>
          </p:cNvPr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5173" y="3992780"/>
            <a:ext cx="768031" cy="268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Picture 13">
            <a:hlinkClick r:id="rId3"/>
            <a:extLst>
              <a:ext uri="{FF2B5EF4-FFF2-40B4-BE49-F238E27FC236}">
                <a16:creationId xmlns:a16="http://schemas.microsoft.com/office/drawing/2014/main" id="{010736CE-243D-4CA3-BB1B-CE6694CF46C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449" y="2897818"/>
            <a:ext cx="968572" cy="46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08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4062E9D-142C-F67B-5C19-22A0FB32C9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44601" y="1744197"/>
            <a:ext cx="5254797" cy="2384425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ikonu da biste dodali  sliku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9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F123A9-AD7D-AED8-46ED-E29893A0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7" y="2244113"/>
            <a:ext cx="5915025" cy="739412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4BFF0-D125-86A7-CCAE-B468AC558A40}"/>
              </a:ext>
            </a:extLst>
          </p:cNvPr>
          <p:cNvCxnSpPr>
            <a:cxnSpLocks/>
          </p:cNvCxnSpPr>
          <p:nvPr/>
        </p:nvCxnSpPr>
        <p:spPr>
          <a:xfrm>
            <a:off x="1614488" y="2977703"/>
            <a:ext cx="59150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F2D2217B-1BDD-4FA1-B069-A04B3E2F9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3101801"/>
            <a:ext cx="5143500" cy="1241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04688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8CE25-8879-4D48-B4AD-189C8D4CF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74D94-8336-41CE-B88A-07D441B8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dirty="0"/>
              <a:t>www.srce.unizg.hr</a:t>
            </a:r>
          </a:p>
        </p:txBody>
      </p:sp>
    </p:spTree>
    <p:extLst>
      <p:ext uri="{BB962C8B-B14F-4D97-AF65-F5344CB8AC3E}">
        <p14:creationId xmlns:p14="http://schemas.microsoft.com/office/powerpoint/2010/main" val="321019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748DB3-FA31-1911-AAF3-D9A18CEC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1874519"/>
            <a:ext cx="5915025" cy="378215"/>
          </a:xfrm>
        </p:spPr>
        <p:txBody>
          <a:bodyPr anchor="b">
            <a:normAutofit/>
          </a:bodyPr>
          <a:lstStyle>
            <a:lvl1pPr>
              <a:defRPr sz="14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558BF4-1C49-4404-8F31-516B6C444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0975" y="2422553"/>
            <a:ext cx="5915025" cy="112514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5F42F8-6F72-C635-A622-A932D2286450}"/>
              </a:ext>
            </a:extLst>
          </p:cNvPr>
          <p:cNvCxnSpPr>
            <a:cxnSpLocks/>
          </p:cNvCxnSpPr>
          <p:nvPr/>
        </p:nvCxnSpPr>
        <p:spPr>
          <a:xfrm>
            <a:off x="1455440" y="2337643"/>
            <a:ext cx="59150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D18CF3-F27A-4CF7-88DA-6DE5ADBB0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D1D6D-C8A3-4CDF-B800-B23D48CE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www.srce.unizg.hr</a:t>
            </a:r>
          </a:p>
        </p:txBody>
      </p:sp>
    </p:spTree>
    <p:extLst>
      <p:ext uri="{BB962C8B-B14F-4D97-AF65-F5344CB8AC3E}">
        <p14:creationId xmlns:p14="http://schemas.microsoft.com/office/powerpoint/2010/main" val="30591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DA85-8210-4E8D-B374-3ED24910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2D232-DF4A-4A1E-BF7E-F3A0332E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www.srce.unizg.hr</a:t>
            </a:r>
          </a:p>
        </p:txBody>
      </p:sp>
    </p:spTree>
    <p:extLst>
      <p:ext uri="{BB962C8B-B14F-4D97-AF65-F5344CB8AC3E}">
        <p14:creationId xmlns:p14="http://schemas.microsoft.com/office/powerpoint/2010/main" val="166429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1878807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C4DA47-703A-4DA8-B646-C4526E21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77B39-4152-427A-989E-29F97EE3B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www.srce.unizg.hr</a:t>
            </a:r>
          </a:p>
        </p:txBody>
      </p:sp>
    </p:spTree>
    <p:extLst>
      <p:ext uri="{BB962C8B-B14F-4D97-AF65-F5344CB8AC3E}">
        <p14:creationId xmlns:p14="http://schemas.microsoft.com/office/powerpoint/2010/main" val="205859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CFEF19-0D93-24E5-035A-7045BEC950A8}"/>
              </a:ext>
            </a:extLst>
          </p:cNvPr>
          <p:cNvCxnSpPr>
            <a:cxnSpLocks/>
          </p:cNvCxnSpPr>
          <p:nvPr/>
        </p:nvCxnSpPr>
        <p:spPr>
          <a:xfrm>
            <a:off x="472381" y="1103811"/>
            <a:ext cx="823552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40ABD-21B3-4DBF-9F7A-5E1926A6E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01F9D-E111-475C-BADF-64FF933C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www.srce.unizg.hr</a:t>
            </a:r>
          </a:p>
        </p:txBody>
      </p:sp>
    </p:spTree>
    <p:extLst>
      <p:ext uri="{BB962C8B-B14F-4D97-AF65-F5344CB8AC3E}">
        <p14:creationId xmlns:p14="http://schemas.microsoft.com/office/powerpoint/2010/main" val="178654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5F2A4F-3A01-472D-BD9C-D4948A56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E9C3A-0250-4665-881A-700202FF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www.srce.unizg.hr</a:t>
            </a:r>
          </a:p>
        </p:txBody>
      </p:sp>
    </p:spTree>
    <p:extLst>
      <p:ext uri="{BB962C8B-B14F-4D97-AF65-F5344CB8AC3E}">
        <p14:creationId xmlns:p14="http://schemas.microsoft.com/office/powerpoint/2010/main" val="392389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3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1" cy="365521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2E657-A4E2-407A-BE3A-64539E7AA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EBB3A-ABE2-420C-A7BA-FE654A21A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www.srce.unizg.hr</a:t>
            </a:r>
          </a:p>
        </p:txBody>
      </p:sp>
    </p:spTree>
    <p:extLst>
      <p:ext uri="{BB962C8B-B14F-4D97-AF65-F5344CB8AC3E}">
        <p14:creationId xmlns:p14="http://schemas.microsoft.com/office/powerpoint/2010/main" val="774981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3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1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69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1" indent="0">
              <a:buNone/>
              <a:defRPr sz="1125"/>
            </a:lvl7pPr>
            <a:lvl8pPr marL="1800180" indent="0">
              <a:buNone/>
              <a:defRPr sz="1125"/>
            </a:lvl8pPr>
            <a:lvl9pPr marL="2057349" indent="0">
              <a:buNone/>
              <a:defRPr sz="1125"/>
            </a:lvl9pPr>
          </a:lstStyle>
          <a:p>
            <a:r>
              <a:rPr lang="hr-HR"/>
              <a:t>Kliknite ikonu da biste dodali  sliku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3E6CB-F5AA-4066-A4D3-5B061AB34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587E8-ED36-4755-84AA-33A38C72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www.srce.unizg.hr</a:t>
            </a:r>
          </a:p>
        </p:txBody>
      </p:sp>
    </p:spTree>
    <p:extLst>
      <p:ext uri="{BB962C8B-B14F-4D97-AF65-F5344CB8AC3E}">
        <p14:creationId xmlns:p14="http://schemas.microsoft.com/office/powerpoint/2010/main" val="292035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A99239-FD53-9984-76A9-B48DEFFE886B}"/>
              </a:ext>
            </a:extLst>
          </p:cNvPr>
          <p:cNvCxnSpPr/>
          <p:nvPr/>
        </p:nvCxnSpPr>
        <p:spPr>
          <a:xfrm>
            <a:off x="1659487" y="4733923"/>
            <a:ext cx="0" cy="2560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61B1C1-1DFF-4411-534B-3764D3A4C50A}"/>
              </a:ext>
            </a:extLst>
          </p:cNvPr>
          <p:cNvCxnSpPr/>
          <p:nvPr/>
        </p:nvCxnSpPr>
        <p:spPr>
          <a:xfrm>
            <a:off x="7478549" y="4733923"/>
            <a:ext cx="0" cy="2560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51862D-108B-5E80-3537-5ACE387D7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FA6F22B-D305-10FD-132B-93D5797AB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5F70E2-9774-4B9F-B9F1-AA3F852A4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44912" y="4766164"/>
            <a:ext cx="119713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hr-HR" dirty="0"/>
              <a:t>Srce za brucoše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46192-7FD8-4465-A667-5FE4EDBD7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63263" y="4767263"/>
            <a:ext cx="501747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hr-HR" dirty="0"/>
              <a:t>www.srce.unizg.hr</a:t>
            </a:r>
          </a:p>
        </p:txBody>
      </p:sp>
    </p:spTree>
    <p:extLst>
      <p:ext uri="{BB962C8B-B14F-4D97-AF65-F5344CB8AC3E}">
        <p14:creationId xmlns:p14="http://schemas.microsoft.com/office/powerpoint/2010/main" val="111836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9" r:id="rId12"/>
  </p:sldLayoutIdLst>
  <p:hf sldNum="0" hdr="0"/>
  <p:txStyles>
    <p:titleStyle>
      <a:lvl1pPr algn="ctr" defTabSz="514337" rtl="0" eaLnBrk="1" latinLnBrk="0" hangingPunct="1">
        <a:lnSpc>
          <a:spcPct val="90000"/>
        </a:lnSpc>
        <a:spcBef>
          <a:spcPct val="0"/>
        </a:spcBef>
        <a:buNone/>
        <a:defRPr sz="2025" b="1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rgbClr val="C00000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620" userDrawn="1">
          <p15:clr>
            <a:srgbClr val="F26B43"/>
          </p15:clr>
        </p15:guide>
        <p15:guide id="4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32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jpeg"/><Relationship Id="rId10" Type="http://schemas.openxmlformats.org/officeDocument/2006/relationships/image" Target="../media/image16.emf"/><Relationship Id="rId4" Type="http://schemas.openxmlformats.org/officeDocument/2006/relationships/image" Target="../media/image17.jpeg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7.jpe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6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446" y="4120993"/>
            <a:ext cx="4533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Datum, mjesto, autor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67F370-F4A5-4DFB-A74B-587E29F38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8015" y="4844053"/>
            <a:ext cx="5143500" cy="1241822"/>
          </a:xfrm>
        </p:spPr>
        <p:txBody>
          <a:bodyPr/>
          <a:lstStyle/>
          <a:p>
            <a:r>
              <a:rPr lang="hr-HR" dirty="0"/>
              <a:t>www.srce.unizg.hr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3" b="5513"/>
          <a:stretch/>
        </p:blipFill>
        <p:spPr>
          <a:xfrm>
            <a:off x="1319985" y="756887"/>
            <a:ext cx="2926784" cy="1953628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EB752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r="4199"/>
          <a:stretch/>
        </p:blipFill>
        <p:spPr>
          <a:xfrm>
            <a:off x="4471465" y="2383199"/>
            <a:ext cx="2971620" cy="1980585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DC323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" b="45"/>
          <a:stretch/>
        </p:blipFill>
        <p:spPr>
          <a:xfrm>
            <a:off x="4329319" y="523798"/>
            <a:ext cx="3255912" cy="2173321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40BEA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114"/>
          <a:stretch/>
        </p:blipFill>
        <p:spPr>
          <a:xfrm>
            <a:off x="1644318" y="2783102"/>
            <a:ext cx="2781653" cy="1853971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9A61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 rot="21444699">
            <a:off x="2630993" y="2387349"/>
            <a:ext cx="3757545" cy="646331"/>
          </a:xfrm>
          <a:prstGeom prst="rect">
            <a:avLst/>
          </a:prstGeom>
          <a:solidFill>
            <a:srgbClr val="C4132F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solidFill>
                  <a:schemeClr val="bg1"/>
                </a:solidFill>
              </a:rPr>
              <a:t>Srce za brucoše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5446" y="187715"/>
            <a:ext cx="3705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C4132F"/>
                </a:solidFill>
                <a:latin typeface="+mj-lt"/>
                <a:cs typeface="Calibri" panose="020F0502020204030204" pitchFamily="34" charset="0"/>
              </a:rPr>
              <a:t>Sveučilišni računski centar (Srce)</a:t>
            </a:r>
          </a:p>
        </p:txBody>
      </p:sp>
    </p:spTree>
    <p:extLst>
      <p:ext uri="{BB962C8B-B14F-4D97-AF65-F5344CB8AC3E}">
        <p14:creationId xmlns:p14="http://schemas.microsoft.com/office/powerpoint/2010/main" val="114824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Srce za brucoše</a:t>
            </a: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www.srce.unizg.hr</a:t>
            </a:r>
            <a:endParaRPr lang="hr-HR" dirty="0"/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68C6452C-8F92-4C00-8B72-E1D06F73A303}"/>
              </a:ext>
            </a:extLst>
          </p:cNvPr>
          <p:cNvGrpSpPr/>
          <p:nvPr/>
        </p:nvGrpSpPr>
        <p:grpSpPr>
          <a:xfrm>
            <a:off x="1478039" y="237088"/>
            <a:ext cx="5708061" cy="4081591"/>
            <a:chOff x="1478039" y="237088"/>
            <a:chExt cx="5708061" cy="40815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4859C0-069D-46F8-BB37-D104FF5E146D}"/>
                </a:ext>
              </a:extLst>
            </p:cNvPr>
            <p:cNvGrpSpPr/>
            <p:nvPr/>
          </p:nvGrpSpPr>
          <p:grpSpPr>
            <a:xfrm>
              <a:off x="1478039" y="237088"/>
              <a:ext cx="5708061" cy="4081591"/>
              <a:chOff x="1446103" y="353365"/>
              <a:chExt cx="6173821" cy="4414636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9CADB9FD-7A1A-433F-8752-D695755D5051}"/>
                  </a:ext>
                </a:extLst>
              </p:cNvPr>
              <p:cNvSpPr/>
              <p:nvPr/>
            </p:nvSpPr>
            <p:spPr>
              <a:xfrm flipH="1">
                <a:off x="3592260" y="353365"/>
                <a:ext cx="2988536" cy="3035809"/>
              </a:xfrm>
              <a:prstGeom prst="roundRect">
                <a:avLst/>
              </a:prstGeom>
              <a:solidFill>
                <a:srgbClr val="F9A3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9C21C220-F0DF-46E9-9A79-501B3A190381}"/>
                  </a:ext>
                </a:extLst>
              </p:cNvPr>
              <p:cNvSpPr/>
              <p:nvPr/>
            </p:nvSpPr>
            <p:spPr>
              <a:xfrm rot="10800000" flipH="1">
                <a:off x="4631388" y="1732192"/>
                <a:ext cx="2988536" cy="3035809"/>
              </a:xfrm>
              <a:prstGeom prst="roundRect">
                <a:avLst/>
              </a:prstGeom>
              <a:solidFill>
                <a:srgbClr val="DA29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9201352F-9CB0-4A20-BE9E-FD0ED45B1AE2}"/>
                  </a:ext>
                </a:extLst>
              </p:cNvPr>
              <p:cNvSpPr/>
              <p:nvPr/>
            </p:nvSpPr>
            <p:spPr>
              <a:xfrm rot="16200000" flipH="1">
                <a:off x="1469740" y="1201901"/>
                <a:ext cx="2988536" cy="3035809"/>
              </a:xfrm>
              <a:prstGeom prst="roundRect">
                <a:avLst/>
              </a:prstGeom>
              <a:solidFill>
                <a:srgbClr val="46C1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9DDA2939-19FB-4772-BC6E-673CF858D1F1}"/>
                  </a:ext>
                </a:extLst>
              </p:cNvPr>
              <p:cNvSpPr/>
              <p:nvPr/>
            </p:nvSpPr>
            <p:spPr>
              <a:xfrm rot="10800000" flipH="1">
                <a:off x="3131269" y="2158085"/>
                <a:ext cx="2482213" cy="2472954"/>
              </a:xfrm>
              <a:prstGeom prst="roundRect">
                <a:avLst/>
              </a:prstGeom>
              <a:solidFill>
                <a:srgbClr val="F9A3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14" name="Content Placeholder 13">
                <a:extLst>
                  <a:ext uri="{FF2B5EF4-FFF2-40B4-BE49-F238E27FC236}">
                    <a16:creationId xmlns:a16="http://schemas.microsoft.com/office/drawing/2014/main" id="{3BED227C-B745-4C2A-B957-43510D61B3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6" t="43320" r="67813" b="504"/>
              <a:stretch/>
            </p:blipFill>
            <p:spPr>
              <a:xfrm>
                <a:off x="5089943" y="2212935"/>
                <a:ext cx="2160000" cy="2150419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38100" cap="sq">
                <a:solidFill>
                  <a:srgbClr val="D12732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1F9B663-123C-4A99-97FD-F53F6C7C6A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7" r="16667"/>
              <a:stretch/>
            </p:blipFill>
            <p:spPr>
              <a:xfrm>
                <a:off x="4030148" y="701602"/>
                <a:ext cx="2160000" cy="21600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38100" cap="sq">
                <a:solidFill>
                  <a:srgbClr val="EA9918"/>
                </a:solidFill>
                <a:miter lim="800000"/>
              </a:ln>
              <a:effectLst/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F043B65-D8D5-40C9-B722-11ED3E616A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430"/>
              <a:stretch/>
            </p:blipFill>
            <p:spPr>
              <a:xfrm>
                <a:off x="1901795" y="1631017"/>
                <a:ext cx="2160000" cy="21600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57150" cap="sq">
                <a:solidFill>
                  <a:srgbClr val="46C0AC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9330846-B1B1-484D-A8DE-73D4C28C4F99}"/>
                  </a:ext>
                </a:extLst>
              </p:cNvPr>
              <p:cNvSpPr/>
              <p:nvPr/>
            </p:nvSpPr>
            <p:spPr>
              <a:xfrm>
                <a:off x="3582521" y="2540751"/>
                <a:ext cx="1647652" cy="168957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9A3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Slika 11">
              <a:extLst>
                <a:ext uri="{FF2B5EF4-FFF2-40B4-BE49-F238E27FC236}">
                  <a16:creationId xmlns:a16="http://schemas.microsoft.com/office/drawing/2014/main" id="{CECCB5C0-26CB-4A7F-A2C0-B60672C7C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401" y="2686646"/>
              <a:ext cx="1285114" cy="673291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812491" y="3471089"/>
              <a:ext cx="11544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SURADNJA</a:t>
              </a:r>
              <a:endParaRPr lang="en-GB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95367" y="237088"/>
              <a:ext cx="14104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POVEZIVANJE</a:t>
              </a:r>
              <a:endParaRPr lang="en-GB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05877" y="3972346"/>
              <a:ext cx="15327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r-HR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KOMUNIKACIJA</a:t>
              </a:r>
              <a:endPara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Pravokutnik 10">
              <a:extLst>
                <a:ext uri="{FF2B5EF4-FFF2-40B4-BE49-F238E27FC236}">
                  <a16:creationId xmlns:a16="http://schemas.microsoft.com/office/drawing/2014/main" id="{6928927A-5AC1-448D-841F-3E528401345B}"/>
                </a:ext>
              </a:extLst>
            </p:cNvPr>
            <p:cNvSpPr/>
            <p:nvPr/>
          </p:nvSpPr>
          <p:spPr>
            <a:xfrm>
              <a:off x="5099359" y="2627071"/>
              <a:ext cx="1562580" cy="121864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13" name="Slika 12">
              <a:extLst>
                <a:ext uri="{FF2B5EF4-FFF2-40B4-BE49-F238E27FC236}">
                  <a16:creationId xmlns:a16="http://schemas.microsoft.com/office/drawing/2014/main" id="{CA0F57AA-780A-45D8-B498-B277C9606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2279" y="2725815"/>
              <a:ext cx="1443817" cy="549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165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35493"/>
            <a:ext cx="6858000" cy="1376581"/>
          </a:xfrm>
        </p:spPr>
        <p:txBody>
          <a:bodyPr/>
          <a:lstStyle/>
          <a:p>
            <a:r>
              <a:rPr lang="hr-HR" dirty="0"/>
              <a:t>Za sve dodatne informacije posjetite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48675-20AB-406E-A3FA-540F13B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 dirty="0"/>
              <a:t>Srce za brucoše</a:t>
            </a:r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6434E-3360-4041-B191-FB7420D0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263" y="4767263"/>
            <a:ext cx="5017474" cy="274637"/>
          </a:xfrm>
        </p:spPr>
        <p:txBody>
          <a:bodyPr/>
          <a:lstStyle/>
          <a:p>
            <a:r>
              <a:rPr lang="hr-HR" dirty="0"/>
              <a:t>www.srce.unizg.hr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1757949"/>
            <a:ext cx="6858000" cy="1413270"/>
          </a:xfrm>
        </p:spPr>
        <p:txBody>
          <a:bodyPr/>
          <a:lstStyle/>
          <a:p>
            <a:pPr marL="0" indent="0">
              <a:spcBef>
                <a:spcPts val="750"/>
              </a:spcBef>
              <a:buNone/>
            </a:pPr>
            <a:r>
              <a:rPr lang="hr-H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www.srce.unizg.hr/studenti</a:t>
            </a: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3412DEA-6774-4FE8-8EC3-B07AA7BF95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341" y="3929975"/>
            <a:ext cx="827299" cy="32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49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Sveučilišni računski centar (Srce)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Srce za brucoše</a:t>
            </a:r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www.srce.unizg.hr</a:t>
            </a:r>
            <a:endParaRPr lang="hr-HR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DA77A8-30C6-41EF-9FF2-6E09BEC9431B}"/>
              </a:ext>
            </a:extLst>
          </p:cNvPr>
          <p:cNvGrpSpPr>
            <a:grpSpLocks noChangeAspect="1"/>
          </p:cNvGrpSpPr>
          <p:nvPr/>
        </p:nvGrpSpPr>
        <p:grpSpPr>
          <a:xfrm>
            <a:off x="1119357" y="1191899"/>
            <a:ext cx="7453917" cy="3217062"/>
            <a:chOff x="1018564" y="1210194"/>
            <a:chExt cx="7490038" cy="32326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11F307F-B8A8-4B70-BEC3-51BA34429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8944" y="2790435"/>
              <a:ext cx="3115620" cy="16524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117BA0-36CA-45A7-AE94-208583EDE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4666" y="1214497"/>
              <a:ext cx="2393936" cy="16204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F3E232-009F-4471-99CD-E27869870117}"/>
                </a:ext>
              </a:extLst>
            </p:cNvPr>
            <p:cNvSpPr>
              <a:spLocks/>
            </p:cNvSpPr>
            <p:nvPr/>
          </p:nvSpPr>
          <p:spPr>
            <a:xfrm>
              <a:off x="6114041" y="2831453"/>
              <a:ext cx="2393936" cy="1611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spcAft>
                  <a:spcPts val="600"/>
                </a:spcAft>
                <a:defRPr/>
              </a:pPr>
              <a:endParaRPr lang="hr-H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783">
                <a:spcAft>
                  <a:spcPts val="600"/>
                </a:spcAft>
                <a:defRPr/>
              </a:pPr>
              <a:r>
                <a:rPr lang="hr-H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podržava digitalnu transformaciju znanosti i visokog obrazovanja</a:t>
              </a:r>
              <a:endParaRPr lang="hr-H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783">
                <a:defRPr/>
              </a:pPr>
              <a:endParaRPr lang="hr-H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154132-7F8D-456A-80AE-9A466607A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8565" y="1210194"/>
              <a:ext cx="2968683" cy="163080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33D195-B74A-47CC-B4C3-9B04DB601B56}"/>
                </a:ext>
              </a:extLst>
            </p:cNvPr>
            <p:cNvSpPr>
              <a:spLocks/>
            </p:cNvSpPr>
            <p:nvPr/>
          </p:nvSpPr>
          <p:spPr>
            <a:xfrm>
              <a:off x="3986623" y="1219607"/>
              <a:ext cx="2123696" cy="1611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spcAft>
                  <a:spcPts val="600"/>
                </a:spcAft>
                <a:defRPr/>
              </a:pPr>
              <a:r>
                <a:rPr lang="hr-H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organizacija</a:t>
              </a:r>
            </a:p>
            <a:p>
              <a:pPr algn="ctr" defTabSz="685783">
                <a:defRPr/>
              </a:pP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 1</a:t>
              </a:r>
              <a:r>
                <a:rPr lang="hr-H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</a:t>
              </a:r>
              <a:r>
                <a:rPr lang="hr-H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zaposlenika</a:t>
              </a:r>
              <a:endPara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783">
                <a:defRPr/>
              </a:pP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</a:t>
              </a:r>
              <a:r>
                <a:rPr lang="hr-H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ustrojstvenih jedinica</a:t>
              </a:r>
            </a:p>
            <a:p>
              <a:pPr algn="ctr" defTabSz="685783">
                <a:defRPr/>
              </a:pP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hr-H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lokacije</a:t>
              </a:r>
              <a:endPara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9AFE19-4768-4472-A062-21C8B1C133FF}"/>
                </a:ext>
              </a:extLst>
            </p:cNvPr>
            <p:cNvSpPr>
              <a:spLocks/>
            </p:cNvSpPr>
            <p:nvPr/>
          </p:nvSpPr>
          <p:spPr>
            <a:xfrm>
              <a:off x="1018564" y="2841422"/>
              <a:ext cx="2968683" cy="1601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spcAft>
                  <a:spcPts val="600"/>
                </a:spcAft>
                <a:defRPr/>
              </a:pPr>
              <a:r>
                <a:rPr lang="hr-HR" sz="1200" b="1" dirty="0">
                  <a:solidFill>
                    <a:srgbClr val="333333"/>
                  </a:solidFill>
                  <a:latin typeface="+mj-lt"/>
                </a:rPr>
                <a:t>    gradi i upravlja </a:t>
              </a:r>
              <a:br>
                <a:rPr lang="hr-HR" sz="1200" b="1" dirty="0">
                  <a:solidFill>
                    <a:srgbClr val="333333"/>
                  </a:solidFill>
                  <a:latin typeface="+mj-lt"/>
                </a:rPr>
              </a:br>
              <a:r>
                <a:rPr lang="hr-HR" sz="1200" b="1" dirty="0">
                  <a:solidFill>
                    <a:srgbClr val="333333"/>
                  </a:solidFill>
                  <a:latin typeface="+mj-lt"/>
                </a:rPr>
                <a:t>nacionalnom e-infrastrukturom </a:t>
              </a:r>
              <a:br>
                <a:rPr lang="hr-HR" sz="1200" b="1" dirty="0">
                  <a:solidFill>
                    <a:srgbClr val="333333"/>
                  </a:solidFill>
                  <a:latin typeface="+mj-lt"/>
                </a:rPr>
              </a:br>
              <a:r>
                <a:rPr lang="hr-HR" sz="1200" b="1" dirty="0">
                  <a:solidFill>
                    <a:srgbClr val="333333"/>
                  </a:solidFill>
                  <a:latin typeface="+mj-lt"/>
                </a:rPr>
                <a:t>i digitalnim uslugama</a:t>
              </a:r>
            </a:p>
            <a:p>
              <a:pPr algn="ctr" defTabSz="685783">
                <a:spcAft>
                  <a:spcPts val="600"/>
                </a:spcAft>
                <a:defRPr/>
              </a:pPr>
              <a:r>
                <a:rPr lang="hr-HR" sz="1200" b="0" i="0" dirty="0">
                  <a:solidFill>
                    <a:srgbClr val="333333"/>
                  </a:solidFill>
                  <a:effectLst/>
                  <a:latin typeface="+mj-lt"/>
                </a:rPr>
                <a:t>30 javnih usluga za potrebe </a:t>
              </a:r>
              <a:br>
                <a:rPr lang="hr-HR" sz="1200" b="0" i="0" dirty="0">
                  <a:solidFill>
                    <a:srgbClr val="333333"/>
                  </a:solidFill>
                  <a:effectLst/>
                  <a:latin typeface="+mj-lt"/>
                </a:rPr>
              </a:br>
              <a:r>
                <a:rPr lang="hr-HR" sz="1200" b="0" i="0" dirty="0">
                  <a:solidFill>
                    <a:srgbClr val="333333"/>
                  </a:solidFill>
                  <a:effectLst/>
                  <a:latin typeface="+mj-lt"/>
                </a:rPr>
                <a:t>akademske i znanstvene zajednice </a:t>
              </a:r>
              <a:br>
                <a:rPr lang="hr-HR" sz="1200" b="0" i="0" dirty="0">
                  <a:solidFill>
                    <a:srgbClr val="333333"/>
                  </a:solidFill>
                  <a:effectLst/>
                  <a:latin typeface="+mj-lt"/>
                </a:rPr>
              </a:br>
              <a:r>
                <a:rPr lang="hr-HR" sz="1200" b="0" i="0" dirty="0">
                  <a:solidFill>
                    <a:srgbClr val="333333"/>
                  </a:solidFill>
                  <a:effectLst/>
                  <a:latin typeface="+mj-lt"/>
                </a:rPr>
                <a:t>u Hrvatskoj</a:t>
              </a:r>
              <a:endParaRPr lang="hr-H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096656-230D-422F-9A78-8BF775F65A00}"/>
              </a:ext>
            </a:extLst>
          </p:cNvPr>
          <p:cNvGrpSpPr/>
          <p:nvPr/>
        </p:nvGrpSpPr>
        <p:grpSpPr>
          <a:xfrm>
            <a:off x="-525822" y="265947"/>
            <a:ext cx="2419301" cy="2004143"/>
            <a:chOff x="-373422" y="412604"/>
            <a:chExt cx="2419301" cy="2004143"/>
          </a:xfrm>
        </p:grpSpPr>
        <p:sp>
          <p:nvSpPr>
            <p:cNvPr id="16" name="Block Arc 36">
              <a:extLst>
                <a:ext uri="{FF2B5EF4-FFF2-40B4-BE49-F238E27FC236}">
                  <a16:creationId xmlns:a16="http://schemas.microsoft.com/office/drawing/2014/main" id="{BD7F4AE2-465E-4B0F-9E07-53741EFE1C8F}"/>
                </a:ext>
              </a:extLst>
            </p:cNvPr>
            <p:cNvSpPr/>
            <p:nvPr/>
          </p:nvSpPr>
          <p:spPr>
            <a:xfrm rot="6440389">
              <a:off x="-373422" y="412604"/>
              <a:ext cx="2004143" cy="2004143"/>
            </a:xfrm>
            <a:prstGeom prst="blockArc">
              <a:avLst>
                <a:gd name="adj1" fmla="val 15575680"/>
                <a:gd name="adj2" fmla="val 20675779"/>
                <a:gd name="adj3" fmla="val 19584"/>
              </a:avLst>
            </a:prstGeom>
            <a:solidFill>
              <a:srgbClr val="F9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17" name="Group 43">
              <a:extLst>
                <a:ext uri="{FF2B5EF4-FFF2-40B4-BE49-F238E27FC236}">
                  <a16:creationId xmlns:a16="http://schemas.microsoft.com/office/drawing/2014/main" id="{6A4220E1-F02B-421A-AC3C-BD33BA7812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1015" y="455591"/>
              <a:ext cx="1654864" cy="1654864"/>
              <a:chOff x="4277844" y="911960"/>
              <a:chExt cx="2057297" cy="2057297"/>
            </a:xfrm>
          </p:grpSpPr>
          <p:sp>
            <p:nvSpPr>
              <p:cNvPr id="19" name="Block Arc 44">
                <a:extLst>
                  <a:ext uri="{FF2B5EF4-FFF2-40B4-BE49-F238E27FC236}">
                    <a16:creationId xmlns:a16="http://schemas.microsoft.com/office/drawing/2014/main" id="{C5AC026B-2785-4F5B-BBA6-660F7F39594C}"/>
                  </a:ext>
                </a:extLst>
              </p:cNvPr>
              <p:cNvSpPr/>
              <p:nvPr/>
            </p:nvSpPr>
            <p:spPr>
              <a:xfrm rot="17263828">
                <a:off x="4277844" y="911960"/>
                <a:ext cx="2057297" cy="2057297"/>
              </a:xfrm>
              <a:prstGeom prst="blockArc">
                <a:avLst>
                  <a:gd name="adj1" fmla="val 14069650"/>
                  <a:gd name="adj2" fmla="val 20792965"/>
                  <a:gd name="adj3" fmla="val 26856"/>
                </a:avLst>
              </a:prstGeom>
              <a:solidFill>
                <a:srgbClr val="F9A61A"/>
              </a:solidFill>
              <a:ln>
                <a:solidFill>
                  <a:srgbClr val="F9A6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Oval 45">
                <a:extLst>
                  <a:ext uri="{FF2B5EF4-FFF2-40B4-BE49-F238E27FC236}">
                    <a16:creationId xmlns:a16="http://schemas.microsoft.com/office/drawing/2014/main" id="{076CFD43-912A-4A76-AC94-16B591DE3C31}"/>
                  </a:ext>
                </a:extLst>
              </p:cNvPr>
              <p:cNvSpPr/>
              <p:nvPr/>
            </p:nvSpPr>
            <p:spPr>
              <a:xfrm>
                <a:off x="4672136" y="1288054"/>
                <a:ext cx="1304461" cy="130446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9A6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115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od 1971.</a:t>
                </a:r>
                <a:endParaRPr lang="en-GB" sz="11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Oval 51">
              <a:extLst>
                <a:ext uri="{FF2B5EF4-FFF2-40B4-BE49-F238E27FC236}">
                  <a16:creationId xmlns:a16="http://schemas.microsoft.com/office/drawing/2014/main" id="{7197DBFD-A7ED-4C92-BA41-187D966E1FC3}"/>
                </a:ext>
              </a:extLst>
            </p:cNvPr>
            <p:cNvSpPr/>
            <p:nvPr/>
          </p:nvSpPr>
          <p:spPr>
            <a:xfrm>
              <a:off x="327357" y="1276541"/>
              <a:ext cx="792000" cy="792000"/>
            </a:xfrm>
            <a:prstGeom prst="ellipse">
              <a:avLst/>
            </a:prstGeom>
            <a:solidFill>
              <a:srgbClr val="F9A61A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3" b="5513"/>
          <a:stretch/>
        </p:blipFill>
        <p:spPr>
          <a:xfrm>
            <a:off x="3908098" y="2779941"/>
            <a:ext cx="2440478" cy="1629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966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63" y="0"/>
            <a:ext cx="7886700" cy="994172"/>
          </a:xfrm>
        </p:spPr>
        <p:txBody>
          <a:bodyPr/>
          <a:lstStyle/>
          <a:p>
            <a:r>
              <a:rPr lang="hr-HR" dirty="0"/>
              <a:t>Identitet studenta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www.srce.unizg.hr</a:t>
            </a:r>
          </a:p>
        </p:txBody>
      </p:sp>
      <p:grpSp>
        <p:nvGrpSpPr>
          <p:cNvPr id="20" name="Group 19"/>
          <p:cNvGrpSpPr/>
          <p:nvPr/>
        </p:nvGrpSpPr>
        <p:grpSpPr>
          <a:xfrm flipH="1">
            <a:off x="158526" y="1027583"/>
            <a:ext cx="9069960" cy="3320631"/>
            <a:chOff x="-276766" y="420731"/>
            <a:chExt cx="9712866" cy="35560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894816" flipH="1">
              <a:off x="-276766" y="1826978"/>
              <a:ext cx="2003137" cy="2016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7"/>
            <p:cNvSpPr/>
            <p:nvPr/>
          </p:nvSpPr>
          <p:spPr>
            <a:xfrm rot="10800000">
              <a:off x="1641476" y="420731"/>
              <a:ext cx="7794624" cy="3556000"/>
            </a:xfrm>
            <a:custGeom>
              <a:avLst/>
              <a:gdLst>
                <a:gd name="connsiteX0" fmla="*/ 0 w 9144000"/>
                <a:gd name="connsiteY0" fmla="*/ 0 h 1738604"/>
                <a:gd name="connsiteX1" fmla="*/ 9144000 w 9144000"/>
                <a:gd name="connsiteY1" fmla="*/ 0 h 1738604"/>
                <a:gd name="connsiteX2" fmla="*/ 9144000 w 9144000"/>
                <a:gd name="connsiteY2" fmla="*/ 1738604 h 1738604"/>
                <a:gd name="connsiteX3" fmla="*/ 0 w 9144000"/>
                <a:gd name="connsiteY3" fmla="*/ 1738604 h 1738604"/>
                <a:gd name="connsiteX4" fmla="*/ 0 w 9144000"/>
                <a:gd name="connsiteY4" fmla="*/ 0 h 1738604"/>
                <a:gd name="connsiteX0" fmla="*/ 0 w 9144000"/>
                <a:gd name="connsiteY0" fmla="*/ 0 h 1738604"/>
                <a:gd name="connsiteX1" fmla="*/ 9144000 w 9144000"/>
                <a:gd name="connsiteY1" fmla="*/ 0 h 1738604"/>
                <a:gd name="connsiteX2" fmla="*/ 9144000 w 9144000"/>
                <a:gd name="connsiteY2" fmla="*/ 401216 h 1738604"/>
                <a:gd name="connsiteX3" fmla="*/ 0 w 9144000"/>
                <a:gd name="connsiteY3" fmla="*/ 1738604 h 1738604"/>
                <a:gd name="connsiteX4" fmla="*/ 0 w 9144000"/>
                <a:gd name="connsiteY4" fmla="*/ 0 h 1738604"/>
                <a:gd name="connsiteX0" fmla="*/ 0 w 9144000"/>
                <a:gd name="connsiteY0" fmla="*/ 0 h 917510"/>
                <a:gd name="connsiteX1" fmla="*/ 9144000 w 9144000"/>
                <a:gd name="connsiteY1" fmla="*/ 0 h 917510"/>
                <a:gd name="connsiteX2" fmla="*/ 9144000 w 9144000"/>
                <a:gd name="connsiteY2" fmla="*/ 401216 h 917510"/>
                <a:gd name="connsiteX3" fmla="*/ 0 w 9144000"/>
                <a:gd name="connsiteY3" fmla="*/ 917510 h 917510"/>
                <a:gd name="connsiteX4" fmla="*/ 0 w 9144000"/>
                <a:gd name="connsiteY4" fmla="*/ 0 h 917510"/>
                <a:gd name="connsiteX0" fmla="*/ 6350 w 9150350"/>
                <a:gd name="connsiteY0" fmla="*/ 0 h 691661"/>
                <a:gd name="connsiteX1" fmla="*/ 9150350 w 9150350"/>
                <a:gd name="connsiteY1" fmla="*/ 0 h 691661"/>
                <a:gd name="connsiteX2" fmla="*/ 9150350 w 9150350"/>
                <a:gd name="connsiteY2" fmla="*/ 401216 h 691661"/>
                <a:gd name="connsiteX3" fmla="*/ 0 w 9150350"/>
                <a:gd name="connsiteY3" fmla="*/ 691661 h 691661"/>
                <a:gd name="connsiteX4" fmla="*/ 6350 w 9150350"/>
                <a:gd name="connsiteY4" fmla="*/ 0 h 691661"/>
                <a:gd name="connsiteX0" fmla="*/ 6350 w 9150350"/>
                <a:gd name="connsiteY0" fmla="*/ 0 h 790470"/>
                <a:gd name="connsiteX1" fmla="*/ 9150350 w 9150350"/>
                <a:gd name="connsiteY1" fmla="*/ 0 h 790470"/>
                <a:gd name="connsiteX2" fmla="*/ 9150350 w 9150350"/>
                <a:gd name="connsiteY2" fmla="*/ 401216 h 790470"/>
                <a:gd name="connsiteX3" fmla="*/ 0 w 9150350"/>
                <a:gd name="connsiteY3" fmla="*/ 790470 h 790470"/>
                <a:gd name="connsiteX4" fmla="*/ 6350 w 9150350"/>
                <a:gd name="connsiteY4" fmla="*/ 0 h 790470"/>
                <a:gd name="connsiteX0" fmla="*/ 6350 w 9150350"/>
                <a:gd name="connsiteY0" fmla="*/ 0 h 790470"/>
                <a:gd name="connsiteX1" fmla="*/ 9150350 w 9150350"/>
                <a:gd name="connsiteY1" fmla="*/ 0 h 790470"/>
                <a:gd name="connsiteX2" fmla="*/ 9150350 w 9150350"/>
                <a:gd name="connsiteY2" fmla="*/ 302407 h 790470"/>
                <a:gd name="connsiteX3" fmla="*/ 0 w 9150350"/>
                <a:gd name="connsiteY3" fmla="*/ 790470 h 790470"/>
                <a:gd name="connsiteX4" fmla="*/ 6350 w 9150350"/>
                <a:gd name="connsiteY4" fmla="*/ 0 h 790470"/>
                <a:gd name="connsiteX0" fmla="*/ 290357 w 9150350"/>
                <a:gd name="connsiteY0" fmla="*/ 0 h 2279659"/>
                <a:gd name="connsiteX1" fmla="*/ 9150350 w 9150350"/>
                <a:gd name="connsiteY1" fmla="*/ 1489189 h 2279659"/>
                <a:gd name="connsiteX2" fmla="*/ 9150350 w 9150350"/>
                <a:gd name="connsiteY2" fmla="*/ 1791596 h 2279659"/>
                <a:gd name="connsiteX3" fmla="*/ 0 w 9150350"/>
                <a:gd name="connsiteY3" fmla="*/ 2279659 h 2279659"/>
                <a:gd name="connsiteX4" fmla="*/ 290357 w 9150350"/>
                <a:gd name="connsiteY4" fmla="*/ 0 h 2279659"/>
                <a:gd name="connsiteX0" fmla="*/ 2145278 w 11005271"/>
                <a:gd name="connsiteY0" fmla="*/ 0 h 3832368"/>
                <a:gd name="connsiteX1" fmla="*/ 11005271 w 11005271"/>
                <a:gd name="connsiteY1" fmla="*/ 1489189 h 3832368"/>
                <a:gd name="connsiteX2" fmla="*/ 11005271 w 11005271"/>
                <a:gd name="connsiteY2" fmla="*/ 1791596 h 3832368"/>
                <a:gd name="connsiteX3" fmla="*/ 0 w 11005271"/>
                <a:gd name="connsiteY3" fmla="*/ 3832368 h 3832368"/>
                <a:gd name="connsiteX4" fmla="*/ 2145278 w 11005271"/>
                <a:gd name="connsiteY4" fmla="*/ 0 h 3832368"/>
                <a:gd name="connsiteX0" fmla="*/ 6351 w 11005271"/>
                <a:gd name="connsiteY0" fmla="*/ 0 h 3952350"/>
                <a:gd name="connsiteX1" fmla="*/ 11005271 w 11005271"/>
                <a:gd name="connsiteY1" fmla="*/ 1609171 h 3952350"/>
                <a:gd name="connsiteX2" fmla="*/ 11005271 w 11005271"/>
                <a:gd name="connsiteY2" fmla="*/ 1911578 h 3952350"/>
                <a:gd name="connsiteX3" fmla="*/ 0 w 11005271"/>
                <a:gd name="connsiteY3" fmla="*/ 3952350 h 3952350"/>
                <a:gd name="connsiteX4" fmla="*/ 6351 w 11005271"/>
                <a:gd name="connsiteY4" fmla="*/ 0 h 3952350"/>
                <a:gd name="connsiteX0" fmla="*/ 6351 w 11031897"/>
                <a:gd name="connsiteY0" fmla="*/ 0 h 3952350"/>
                <a:gd name="connsiteX1" fmla="*/ 11005271 w 11031897"/>
                <a:gd name="connsiteY1" fmla="*/ 1609171 h 3952350"/>
                <a:gd name="connsiteX2" fmla="*/ 11031897 w 11031897"/>
                <a:gd name="connsiteY2" fmla="*/ 1883347 h 3952350"/>
                <a:gd name="connsiteX3" fmla="*/ 0 w 11031897"/>
                <a:gd name="connsiteY3" fmla="*/ 3952350 h 3952350"/>
                <a:gd name="connsiteX4" fmla="*/ 6351 w 11031897"/>
                <a:gd name="connsiteY4" fmla="*/ 0 h 3952350"/>
                <a:gd name="connsiteX0" fmla="*/ 6351 w 11031897"/>
                <a:gd name="connsiteY0" fmla="*/ 0 h 3952350"/>
                <a:gd name="connsiteX1" fmla="*/ 10996396 w 11031897"/>
                <a:gd name="connsiteY1" fmla="*/ 1510362 h 3952350"/>
                <a:gd name="connsiteX2" fmla="*/ 11031897 w 11031897"/>
                <a:gd name="connsiteY2" fmla="*/ 1883347 h 3952350"/>
                <a:gd name="connsiteX3" fmla="*/ 0 w 11031897"/>
                <a:gd name="connsiteY3" fmla="*/ 3952350 h 3952350"/>
                <a:gd name="connsiteX4" fmla="*/ 6351 w 11031897"/>
                <a:gd name="connsiteY4" fmla="*/ 0 h 3952350"/>
                <a:gd name="connsiteX0" fmla="*/ 6351 w 10996396"/>
                <a:gd name="connsiteY0" fmla="*/ 0 h 3952350"/>
                <a:gd name="connsiteX1" fmla="*/ 10996396 w 10996396"/>
                <a:gd name="connsiteY1" fmla="*/ 1510362 h 3952350"/>
                <a:gd name="connsiteX2" fmla="*/ 10572598 w 10996396"/>
                <a:gd name="connsiteY2" fmla="*/ 1978627 h 3952350"/>
                <a:gd name="connsiteX3" fmla="*/ 0 w 10996396"/>
                <a:gd name="connsiteY3" fmla="*/ 3952350 h 3952350"/>
                <a:gd name="connsiteX4" fmla="*/ 6351 w 10996396"/>
                <a:gd name="connsiteY4" fmla="*/ 0 h 3952350"/>
                <a:gd name="connsiteX0" fmla="*/ 6351 w 10572598"/>
                <a:gd name="connsiteY0" fmla="*/ 0 h 3952350"/>
                <a:gd name="connsiteX1" fmla="*/ 10563343 w 10572598"/>
                <a:gd name="connsiteY1" fmla="*/ 1510362 h 3952350"/>
                <a:gd name="connsiteX2" fmla="*/ 10572598 w 10572598"/>
                <a:gd name="connsiteY2" fmla="*/ 1978627 h 3952350"/>
                <a:gd name="connsiteX3" fmla="*/ 0 w 10572598"/>
                <a:gd name="connsiteY3" fmla="*/ 3952350 h 3952350"/>
                <a:gd name="connsiteX4" fmla="*/ 6351 w 10572598"/>
                <a:gd name="connsiteY4" fmla="*/ 0 h 3952350"/>
                <a:gd name="connsiteX0" fmla="*/ 6351 w 10572598"/>
                <a:gd name="connsiteY0" fmla="*/ 0 h 3952350"/>
                <a:gd name="connsiteX1" fmla="*/ 10563344 w 10572598"/>
                <a:gd name="connsiteY1" fmla="*/ 1383322 h 3952350"/>
                <a:gd name="connsiteX2" fmla="*/ 10572598 w 10572598"/>
                <a:gd name="connsiteY2" fmla="*/ 1978627 h 3952350"/>
                <a:gd name="connsiteX3" fmla="*/ 0 w 10572598"/>
                <a:gd name="connsiteY3" fmla="*/ 3952350 h 3952350"/>
                <a:gd name="connsiteX4" fmla="*/ 6351 w 10572598"/>
                <a:gd name="connsiteY4" fmla="*/ 0 h 3952350"/>
                <a:gd name="connsiteX0" fmla="*/ 6351 w 10585721"/>
                <a:gd name="connsiteY0" fmla="*/ 0 h 3952350"/>
                <a:gd name="connsiteX1" fmla="*/ 10563344 w 10585721"/>
                <a:gd name="connsiteY1" fmla="*/ 1383322 h 3952350"/>
                <a:gd name="connsiteX2" fmla="*/ 10585721 w 10585721"/>
                <a:gd name="connsiteY2" fmla="*/ 2052733 h 3952350"/>
                <a:gd name="connsiteX3" fmla="*/ 0 w 10585721"/>
                <a:gd name="connsiteY3" fmla="*/ 3952350 h 3952350"/>
                <a:gd name="connsiteX4" fmla="*/ 6351 w 10585721"/>
                <a:gd name="connsiteY4" fmla="*/ 0 h 3952350"/>
                <a:gd name="connsiteX0" fmla="*/ 6351 w 10585721"/>
                <a:gd name="connsiteY0" fmla="*/ 0 h 3952350"/>
                <a:gd name="connsiteX1" fmla="*/ 10550221 w 10585721"/>
                <a:gd name="connsiteY1" fmla="*/ 1478602 h 3952350"/>
                <a:gd name="connsiteX2" fmla="*/ 10585721 w 10585721"/>
                <a:gd name="connsiteY2" fmla="*/ 2052733 h 3952350"/>
                <a:gd name="connsiteX3" fmla="*/ 0 w 10585721"/>
                <a:gd name="connsiteY3" fmla="*/ 3952350 h 3952350"/>
                <a:gd name="connsiteX4" fmla="*/ 6351 w 10585721"/>
                <a:gd name="connsiteY4" fmla="*/ 0 h 395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5721" h="3952350">
                  <a:moveTo>
                    <a:pt x="6351" y="0"/>
                  </a:moveTo>
                  <a:lnTo>
                    <a:pt x="10550221" y="1478602"/>
                  </a:lnTo>
                  <a:lnTo>
                    <a:pt x="10585721" y="2052733"/>
                  </a:lnTo>
                  <a:lnTo>
                    <a:pt x="0" y="3952350"/>
                  </a:lnTo>
                  <a:cubicBezTo>
                    <a:pt x="2117" y="3721796"/>
                    <a:pt x="4234" y="230554"/>
                    <a:pt x="635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027493" y="1644153"/>
            <a:ext cx="1503685" cy="338554"/>
          </a:xfrm>
          <a:prstGeom prst="rect">
            <a:avLst/>
          </a:prstGeom>
          <a:solidFill>
            <a:srgbClr val="EB752F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NE </a:t>
            </a:r>
            <a:r>
              <a:rPr lang="en-GB" sz="1600" b="1" dirty="0" err="1">
                <a:solidFill>
                  <a:schemeClr val="bg1"/>
                </a:solidFill>
              </a:rPr>
              <a:t>smije</a:t>
            </a:r>
            <a:r>
              <a:rPr lang="en-GB" sz="1600" b="1" dirty="0">
                <a:solidFill>
                  <a:schemeClr val="bg1"/>
                </a:solidFill>
              </a:rPr>
              <a:t> 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05788" y="2025295"/>
            <a:ext cx="1887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pl-PL" sz="1200" dirty="0"/>
              <a:t>davati na uporabu drugim osobama!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1452" y="927311"/>
            <a:ext cx="2195414" cy="584775"/>
          </a:xfrm>
          <a:prstGeom prst="rect">
            <a:avLst/>
          </a:prstGeom>
          <a:solidFill>
            <a:srgbClr val="D71534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chemeClr val="bg1"/>
                </a:solidFill>
              </a:rPr>
              <a:t>AAI@EduHr elektronički identitet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80763" y="1612329"/>
            <a:ext cx="2743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pl-PL" sz="1200" dirty="0"/>
              <a:t>korisnička oznaka i lozinka za pristup uslugama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hr-HR" sz="1200" dirty="0"/>
              <a:t>raspoloživo je više od 900 usluga kao i neke od usluga u sustavu </a:t>
            </a:r>
            <a:br>
              <a:rPr lang="hr-HR" sz="1200" dirty="0"/>
            </a:br>
            <a:r>
              <a:rPr lang="hr-HR" sz="1200" dirty="0"/>
              <a:t>e-Građani 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hr-HR" sz="1200" dirty="0"/>
              <a:t>Korištenje globalne usluge </a:t>
            </a:r>
            <a:r>
              <a:rPr lang="hr-HR" sz="1200" dirty="0" err="1"/>
              <a:t>eduroam</a:t>
            </a:r>
            <a:r>
              <a:rPr lang="hr-HR" sz="1200" dirty="0"/>
              <a:t> i usluga dostupnih putem sustava </a:t>
            </a:r>
            <a:r>
              <a:rPr lang="hr-HR" sz="1200" dirty="0" err="1"/>
              <a:t>eduGAIN</a:t>
            </a:r>
            <a:endParaRPr lang="hr-HR" sz="12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 r="7733"/>
          <a:stretch/>
        </p:blipFill>
        <p:spPr>
          <a:xfrm>
            <a:off x="3524994" y="3282232"/>
            <a:ext cx="1309646" cy="1186923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175099" y="1663521"/>
            <a:ext cx="25875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lvl="0" indent="-87313">
              <a:buFont typeface="Arial" panose="020B0604020202020204" pitchFamily="34" charset="0"/>
              <a:buChar char="•"/>
            </a:pPr>
            <a:r>
              <a:rPr lang="en-GB" sz="1200" dirty="0"/>
              <a:t>u </a:t>
            </a:r>
            <a:r>
              <a:rPr lang="en-GB" sz="1200" dirty="0" err="1"/>
              <a:t>fizičkom</a:t>
            </a:r>
            <a:r>
              <a:rPr lang="en-GB" sz="1200" dirty="0"/>
              <a:t> </a:t>
            </a:r>
            <a:r>
              <a:rPr lang="en-GB" sz="1200" dirty="0" err="1"/>
              <a:t>obliku</a:t>
            </a:r>
            <a:r>
              <a:rPr lang="en-GB" sz="1200" dirty="0"/>
              <a:t> </a:t>
            </a:r>
            <a:r>
              <a:rPr lang="en-GB" sz="1200" dirty="0" err="1"/>
              <a:t>na</a:t>
            </a:r>
            <a:r>
              <a:rPr lang="en-GB" sz="1200" dirty="0"/>
              <a:t> </a:t>
            </a:r>
            <a:r>
              <a:rPr lang="en-GB" sz="1200" dirty="0" err="1"/>
              <a:t>plastičnom</a:t>
            </a:r>
            <a:r>
              <a:rPr lang="en-GB" sz="1200" dirty="0"/>
              <a:t> </a:t>
            </a:r>
            <a:r>
              <a:rPr lang="en-GB" sz="1200" dirty="0" err="1"/>
              <a:t>mediju</a:t>
            </a:r>
            <a:r>
              <a:rPr lang="en-GB" sz="1200" dirty="0"/>
              <a:t> </a:t>
            </a:r>
            <a:r>
              <a:rPr lang="en-GB" sz="1200" dirty="0" err="1"/>
              <a:t>i</a:t>
            </a:r>
            <a:r>
              <a:rPr lang="en-GB" sz="1200" dirty="0"/>
              <a:t> </a:t>
            </a:r>
            <a:r>
              <a:rPr lang="en-GB" sz="1200" dirty="0" err="1"/>
              <a:t>kao</a:t>
            </a:r>
            <a:r>
              <a:rPr lang="en-GB" sz="1200" dirty="0"/>
              <a:t> </a:t>
            </a:r>
            <a:r>
              <a:rPr lang="en-GB" sz="1200" dirty="0" err="1"/>
              <a:t>digitalna</a:t>
            </a:r>
            <a:r>
              <a:rPr lang="en-GB" sz="1200" dirty="0"/>
              <a:t> </a:t>
            </a:r>
            <a:r>
              <a:rPr lang="en-GB" sz="1200" dirty="0" err="1"/>
              <a:t>iskaznica</a:t>
            </a:r>
            <a:r>
              <a:rPr lang="en-GB" sz="1200" dirty="0"/>
              <a:t> u </a:t>
            </a:r>
            <a:r>
              <a:rPr lang="en-GB" sz="1200" dirty="0" err="1"/>
              <a:t>aplikaciji</a:t>
            </a:r>
            <a:r>
              <a:rPr lang="en-GB" sz="1200" dirty="0"/>
              <a:t> </a:t>
            </a:r>
            <a:r>
              <a:rPr lang="en-GB" sz="1200" dirty="0" err="1"/>
              <a:t>Certilia</a:t>
            </a:r>
            <a:r>
              <a:rPr lang="en-GB" sz="1200" dirty="0"/>
              <a:t> </a:t>
            </a:r>
            <a:endParaRPr lang="hr-HR" sz="1200" dirty="0"/>
          </a:p>
          <a:p>
            <a:pPr marL="87313" lvl="0" indent="-87313">
              <a:buFont typeface="Arial" panose="020B0604020202020204" pitchFamily="34" charset="0"/>
              <a:buChar char="•"/>
            </a:pPr>
            <a:r>
              <a:rPr lang="en-GB" sz="1200" dirty="0"/>
              <a:t>s </a:t>
            </a:r>
            <a:r>
              <a:rPr lang="en-GB" sz="1200" dirty="0" err="1"/>
              <a:t>njom</a:t>
            </a:r>
            <a:r>
              <a:rPr lang="en-GB" sz="1200" dirty="0"/>
              <a:t> </a:t>
            </a:r>
            <a:r>
              <a:rPr lang="en-GB" sz="1200" dirty="0" err="1"/>
              <a:t>dokazuješ</a:t>
            </a:r>
            <a:r>
              <a:rPr lang="en-GB" sz="1200" dirty="0"/>
              <a:t> status </a:t>
            </a:r>
            <a:r>
              <a:rPr lang="en-GB" sz="1200" dirty="0" err="1"/>
              <a:t>studenta</a:t>
            </a:r>
            <a:r>
              <a:rPr lang="en-GB" sz="1200" dirty="0"/>
              <a:t> u </a:t>
            </a:r>
            <a:r>
              <a:rPr lang="en-GB" sz="1200" dirty="0" err="1"/>
              <a:t>menzama</a:t>
            </a:r>
            <a:r>
              <a:rPr lang="en-GB" sz="1200" dirty="0"/>
              <a:t>, </a:t>
            </a:r>
            <a:r>
              <a:rPr lang="en-GB" sz="1200" dirty="0" err="1"/>
              <a:t>knjižnicama</a:t>
            </a:r>
            <a:r>
              <a:rPr lang="en-GB" sz="1200" dirty="0"/>
              <a:t>, </a:t>
            </a:r>
            <a:r>
              <a:rPr lang="en-GB" sz="1200" dirty="0" err="1"/>
              <a:t>studentskim</a:t>
            </a:r>
            <a:r>
              <a:rPr lang="en-GB" sz="1200" dirty="0"/>
              <a:t> </a:t>
            </a:r>
            <a:r>
              <a:rPr lang="en-GB" sz="1200" dirty="0" err="1"/>
              <a:t>centrima</a:t>
            </a:r>
            <a:r>
              <a:rPr lang="en-GB" sz="1200" dirty="0"/>
              <a:t>...</a:t>
            </a:r>
            <a:endParaRPr lang="hr-HR" sz="1200" dirty="0"/>
          </a:p>
          <a:p>
            <a:pPr marL="87313" lvl="0" indent="-87313">
              <a:buFont typeface="Arial" panose="020B0604020202020204" pitchFamily="34" charset="0"/>
              <a:buChar char="•"/>
            </a:pPr>
            <a:r>
              <a:rPr lang="en-GB" sz="1200" dirty="0" err="1"/>
              <a:t>dobiješ</a:t>
            </a:r>
            <a:r>
              <a:rPr lang="en-GB" sz="1200" dirty="0"/>
              <a:t> je </a:t>
            </a:r>
            <a:r>
              <a:rPr lang="en-GB" sz="1200" dirty="0" err="1"/>
              <a:t>nakon</a:t>
            </a:r>
            <a:r>
              <a:rPr lang="en-GB" sz="1200" dirty="0"/>
              <a:t> </a:t>
            </a:r>
            <a:r>
              <a:rPr lang="en-GB" sz="1200" dirty="0" err="1"/>
              <a:t>upisa</a:t>
            </a:r>
            <a:r>
              <a:rPr lang="en-GB" sz="1200" dirty="0"/>
              <a:t> </a:t>
            </a:r>
            <a:r>
              <a:rPr lang="en-GB" sz="1200" dirty="0" err="1"/>
              <a:t>na</a:t>
            </a:r>
            <a:r>
              <a:rPr lang="en-GB" sz="1200" dirty="0"/>
              <a:t> </a:t>
            </a:r>
            <a:r>
              <a:rPr lang="en-GB" sz="1200" dirty="0" err="1"/>
              <a:t>fakultet</a:t>
            </a:r>
            <a:r>
              <a:rPr lang="en-GB" sz="1200" dirty="0"/>
              <a:t>, a </a:t>
            </a:r>
            <a:r>
              <a:rPr lang="en-GB" sz="1200" dirty="0" err="1"/>
              <a:t>njezin</a:t>
            </a:r>
            <a:r>
              <a:rPr lang="en-GB" sz="1200" dirty="0"/>
              <a:t> status </a:t>
            </a:r>
            <a:r>
              <a:rPr lang="en-GB" sz="1200" dirty="0" err="1"/>
              <a:t>provjeri</a:t>
            </a:r>
            <a:r>
              <a:rPr lang="en-GB" sz="1200" dirty="0"/>
              <a:t> </a:t>
            </a:r>
            <a:r>
              <a:rPr lang="en-GB" sz="1200" dirty="0" err="1"/>
              <a:t>na</a:t>
            </a:r>
            <a:r>
              <a:rPr lang="en-GB" sz="1200" dirty="0"/>
              <a:t> </a:t>
            </a:r>
            <a:r>
              <a:rPr lang="en-GB" sz="1200" b="1" dirty="0"/>
              <a:t>issp.srce.hr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75" y="3475458"/>
            <a:ext cx="1136480" cy="105747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306605" y="978191"/>
            <a:ext cx="2208847" cy="584775"/>
          </a:xfrm>
          <a:prstGeom prst="rect">
            <a:avLst/>
          </a:prstGeom>
          <a:solidFill>
            <a:srgbClr val="40BEAC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Studentska iskaznica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825" y="3188778"/>
            <a:ext cx="1680860" cy="89467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649" y="2785068"/>
            <a:ext cx="672344" cy="67234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82683"/>
              </p:ext>
            </p:extLst>
          </p:nvPr>
        </p:nvGraphicFramePr>
        <p:xfrm>
          <a:off x="1148753" y="3854361"/>
          <a:ext cx="640199" cy="386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Image" r:id="rId9" imgW="3586990" imgH="1792111" progId="Photoshop.Image.11">
                  <p:embed/>
                </p:oleObj>
              </mc:Choice>
              <mc:Fallback>
                <p:oleObj name="Image" r:id="rId9" imgW="3586990" imgH="1792111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48753" y="3854361"/>
                        <a:ext cx="640199" cy="386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id="{9115C442-6DE0-4782-8B74-17831C924F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2303" y="3417847"/>
            <a:ext cx="720999" cy="9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23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63" y="79316"/>
            <a:ext cx="7886700" cy="994172"/>
          </a:xfrm>
        </p:spPr>
        <p:txBody>
          <a:bodyPr/>
          <a:lstStyle/>
          <a:p>
            <a:r>
              <a:rPr lang="hr-HR" dirty="0"/>
              <a:t>eduroam – besplatan pristup Internetu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www.srce.unizg.hr </a:t>
            </a:r>
          </a:p>
        </p:txBody>
      </p:sp>
      <p:grpSp>
        <p:nvGrpSpPr>
          <p:cNvPr id="6" name="Group 5"/>
          <p:cNvGrpSpPr/>
          <p:nvPr/>
        </p:nvGrpSpPr>
        <p:grpSpPr>
          <a:xfrm flipH="1">
            <a:off x="158526" y="1027583"/>
            <a:ext cx="9069960" cy="3320631"/>
            <a:chOff x="-276766" y="420731"/>
            <a:chExt cx="9712866" cy="3556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894816" flipH="1">
              <a:off x="-276766" y="1826978"/>
              <a:ext cx="2003137" cy="2016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 rot="10800000">
              <a:off x="1641476" y="420731"/>
              <a:ext cx="7794624" cy="3556000"/>
            </a:xfrm>
            <a:custGeom>
              <a:avLst/>
              <a:gdLst>
                <a:gd name="connsiteX0" fmla="*/ 0 w 9144000"/>
                <a:gd name="connsiteY0" fmla="*/ 0 h 1738604"/>
                <a:gd name="connsiteX1" fmla="*/ 9144000 w 9144000"/>
                <a:gd name="connsiteY1" fmla="*/ 0 h 1738604"/>
                <a:gd name="connsiteX2" fmla="*/ 9144000 w 9144000"/>
                <a:gd name="connsiteY2" fmla="*/ 1738604 h 1738604"/>
                <a:gd name="connsiteX3" fmla="*/ 0 w 9144000"/>
                <a:gd name="connsiteY3" fmla="*/ 1738604 h 1738604"/>
                <a:gd name="connsiteX4" fmla="*/ 0 w 9144000"/>
                <a:gd name="connsiteY4" fmla="*/ 0 h 1738604"/>
                <a:gd name="connsiteX0" fmla="*/ 0 w 9144000"/>
                <a:gd name="connsiteY0" fmla="*/ 0 h 1738604"/>
                <a:gd name="connsiteX1" fmla="*/ 9144000 w 9144000"/>
                <a:gd name="connsiteY1" fmla="*/ 0 h 1738604"/>
                <a:gd name="connsiteX2" fmla="*/ 9144000 w 9144000"/>
                <a:gd name="connsiteY2" fmla="*/ 401216 h 1738604"/>
                <a:gd name="connsiteX3" fmla="*/ 0 w 9144000"/>
                <a:gd name="connsiteY3" fmla="*/ 1738604 h 1738604"/>
                <a:gd name="connsiteX4" fmla="*/ 0 w 9144000"/>
                <a:gd name="connsiteY4" fmla="*/ 0 h 1738604"/>
                <a:gd name="connsiteX0" fmla="*/ 0 w 9144000"/>
                <a:gd name="connsiteY0" fmla="*/ 0 h 917510"/>
                <a:gd name="connsiteX1" fmla="*/ 9144000 w 9144000"/>
                <a:gd name="connsiteY1" fmla="*/ 0 h 917510"/>
                <a:gd name="connsiteX2" fmla="*/ 9144000 w 9144000"/>
                <a:gd name="connsiteY2" fmla="*/ 401216 h 917510"/>
                <a:gd name="connsiteX3" fmla="*/ 0 w 9144000"/>
                <a:gd name="connsiteY3" fmla="*/ 917510 h 917510"/>
                <a:gd name="connsiteX4" fmla="*/ 0 w 9144000"/>
                <a:gd name="connsiteY4" fmla="*/ 0 h 917510"/>
                <a:gd name="connsiteX0" fmla="*/ 6350 w 9150350"/>
                <a:gd name="connsiteY0" fmla="*/ 0 h 691661"/>
                <a:gd name="connsiteX1" fmla="*/ 9150350 w 9150350"/>
                <a:gd name="connsiteY1" fmla="*/ 0 h 691661"/>
                <a:gd name="connsiteX2" fmla="*/ 9150350 w 9150350"/>
                <a:gd name="connsiteY2" fmla="*/ 401216 h 691661"/>
                <a:gd name="connsiteX3" fmla="*/ 0 w 9150350"/>
                <a:gd name="connsiteY3" fmla="*/ 691661 h 691661"/>
                <a:gd name="connsiteX4" fmla="*/ 6350 w 9150350"/>
                <a:gd name="connsiteY4" fmla="*/ 0 h 691661"/>
                <a:gd name="connsiteX0" fmla="*/ 6350 w 9150350"/>
                <a:gd name="connsiteY0" fmla="*/ 0 h 790470"/>
                <a:gd name="connsiteX1" fmla="*/ 9150350 w 9150350"/>
                <a:gd name="connsiteY1" fmla="*/ 0 h 790470"/>
                <a:gd name="connsiteX2" fmla="*/ 9150350 w 9150350"/>
                <a:gd name="connsiteY2" fmla="*/ 401216 h 790470"/>
                <a:gd name="connsiteX3" fmla="*/ 0 w 9150350"/>
                <a:gd name="connsiteY3" fmla="*/ 790470 h 790470"/>
                <a:gd name="connsiteX4" fmla="*/ 6350 w 9150350"/>
                <a:gd name="connsiteY4" fmla="*/ 0 h 790470"/>
                <a:gd name="connsiteX0" fmla="*/ 6350 w 9150350"/>
                <a:gd name="connsiteY0" fmla="*/ 0 h 790470"/>
                <a:gd name="connsiteX1" fmla="*/ 9150350 w 9150350"/>
                <a:gd name="connsiteY1" fmla="*/ 0 h 790470"/>
                <a:gd name="connsiteX2" fmla="*/ 9150350 w 9150350"/>
                <a:gd name="connsiteY2" fmla="*/ 302407 h 790470"/>
                <a:gd name="connsiteX3" fmla="*/ 0 w 9150350"/>
                <a:gd name="connsiteY3" fmla="*/ 790470 h 790470"/>
                <a:gd name="connsiteX4" fmla="*/ 6350 w 9150350"/>
                <a:gd name="connsiteY4" fmla="*/ 0 h 790470"/>
                <a:gd name="connsiteX0" fmla="*/ 290357 w 9150350"/>
                <a:gd name="connsiteY0" fmla="*/ 0 h 2279659"/>
                <a:gd name="connsiteX1" fmla="*/ 9150350 w 9150350"/>
                <a:gd name="connsiteY1" fmla="*/ 1489189 h 2279659"/>
                <a:gd name="connsiteX2" fmla="*/ 9150350 w 9150350"/>
                <a:gd name="connsiteY2" fmla="*/ 1791596 h 2279659"/>
                <a:gd name="connsiteX3" fmla="*/ 0 w 9150350"/>
                <a:gd name="connsiteY3" fmla="*/ 2279659 h 2279659"/>
                <a:gd name="connsiteX4" fmla="*/ 290357 w 9150350"/>
                <a:gd name="connsiteY4" fmla="*/ 0 h 2279659"/>
                <a:gd name="connsiteX0" fmla="*/ 2145278 w 11005271"/>
                <a:gd name="connsiteY0" fmla="*/ 0 h 3832368"/>
                <a:gd name="connsiteX1" fmla="*/ 11005271 w 11005271"/>
                <a:gd name="connsiteY1" fmla="*/ 1489189 h 3832368"/>
                <a:gd name="connsiteX2" fmla="*/ 11005271 w 11005271"/>
                <a:gd name="connsiteY2" fmla="*/ 1791596 h 3832368"/>
                <a:gd name="connsiteX3" fmla="*/ 0 w 11005271"/>
                <a:gd name="connsiteY3" fmla="*/ 3832368 h 3832368"/>
                <a:gd name="connsiteX4" fmla="*/ 2145278 w 11005271"/>
                <a:gd name="connsiteY4" fmla="*/ 0 h 3832368"/>
                <a:gd name="connsiteX0" fmla="*/ 6351 w 11005271"/>
                <a:gd name="connsiteY0" fmla="*/ 0 h 3952350"/>
                <a:gd name="connsiteX1" fmla="*/ 11005271 w 11005271"/>
                <a:gd name="connsiteY1" fmla="*/ 1609171 h 3952350"/>
                <a:gd name="connsiteX2" fmla="*/ 11005271 w 11005271"/>
                <a:gd name="connsiteY2" fmla="*/ 1911578 h 3952350"/>
                <a:gd name="connsiteX3" fmla="*/ 0 w 11005271"/>
                <a:gd name="connsiteY3" fmla="*/ 3952350 h 3952350"/>
                <a:gd name="connsiteX4" fmla="*/ 6351 w 11005271"/>
                <a:gd name="connsiteY4" fmla="*/ 0 h 3952350"/>
                <a:gd name="connsiteX0" fmla="*/ 6351 w 11031897"/>
                <a:gd name="connsiteY0" fmla="*/ 0 h 3952350"/>
                <a:gd name="connsiteX1" fmla="*/ 11005271 w 11031897"/>
                <a:gd name="connsiteY1" fmla="*/ 1609171 h 3952350"/>
                <a:gd name="connsiteX2" fmla="*/ 11031897 w 11031897"/>
                <a:gd name="connsiteY2" fmla="*/ 1883347 h 3952350"/>
                <a:gd name="connsiteX3" fmla="*/ 0 w 11031897"/>
                <a:gd name="connsiteY3" fmla="*/ 3952350 h 3952350"/>
                <a:gd name="connsiteX4" fmla="*/ 6351 w 11031897"/>
                <a:gd name="connsiteY4" fmla="*/ 0 h 3952350"/>
                <a:gd name="connsiteX0" fmla="*/ 6351 w 11031897"/>
                <a:gd name="connsiteY0" fmla="*/ 0 h 3952350"/>
                <a:gd name="connsiteX1" fmla="*/ 10996396 w 11031897"/>
                <a:gd name="connsiteY1" fmla="*/ 1510362 h 3952350"/>
                <a:gd name="connsiteX2" fmla="*/ 11031897 w 11031897"/>
                <a:gd name="connsiteY2" fmla="*/ 1883347 h 3952350"/>
                <a:gd name="connsiteX3" fmla="*/ 0 w 11031897"/>
                <a:gd name="connsiteY3" fmla="*/ 3952350 h 3952350"/>
                <a:gd name="connsiteX4" fmla="*/ 6351 w 11031897"/>
                <a:gd name="connsiteY4" fmla="*/ 0 h 3952350"/>
                <a:gd name="connsiteX0" fmla="*/ 6351 w 10996396"/>
                <a:gd name="connsiteY0" fmla="*/ 0 h 3952350"/>
                <a:gd name="connsiteX1" fmla="*/ 10996396 w 10996396"/>
                <a:gd name="connsiteY1" fmla="*/ 1510362 h 3952350"/>
                <a:gd name="connsiteX2" fmla="*/ 10572598 w 10996396"/>
                <a:gd name="connsiteY2" fmla="*/ 1978627 h 3952350"/>
                <a:gd name="connsiteX3" fmla="*/ 0 w 10996396"/>
                <a:gd name="connsiteY3" fmla="*/ 3952350 h 3952350"/>
                <a:gd name="connsiteX4" fmla="*/ 6351 w 10996396"/>
                <a:gd name="connsiteY4" fmla="*/ 0 h 3952350"/>
                <a:gd name="connsiteX0" fmla="*/ 6351 w 10572598"/>
                <a:gd name="connsiteY0" fmla="*/ 0 h 3952350"/>
                <a:gd name="connsiteX1" fmla="*/ 10563343 w 10572598"/>
                <a:gd name="connsiteY1" fmla="*/ 1510362 h 3952350"/>
                <a:gd name="connsiteX2" fmla="*/ 10572598 w 10572598"/>
                <a:gd name="connsiteY2" fmla="*/ 1978627 h 3952350"/>
                <a:gd name="connsiteX3" fmla="*/ 0 w 10572598"/>
                <a:gd name="connsiteY3" fmla="*/ 3952350 h 3952350"/>
                <a:gd name="connsiteX4" fmla="*/ 6351 w 10572598"/>
                <a:gd name="connsiteY4" fmla="*/ 0 h 3952350"/>
                <a:gd name="connsiteX0" fmla="*/ 6351 w 10572598"/>
                <a:gd name="connsiteY0" fmla="*/ 0 h 3952350"/>
                <a:gd name="connsiteX1" fmla="*/ 10563344 w 10572598"/>
                <a:gd name="connsiteY1" fmla="*/ 1383322 h 3952350"/>
                <a:gd name="connsiteX2" fmla="*/ 10572598 w 10572598"/>
                <a:gd name="connsiteY2" fmla="*/ 1978627 h 3952350"/>
                <a:gd name="connsiteX3" fmla="*/ 0 w 10572598"/>
                <a:gd name="connsiteY3" fmla="*/ 3952350 h 3952350"/>
                <a:gd name="connsiteX4" fmla="*/ 6351 w 10572598"/>
                <a:gd name="connsiteY4" fmla="*/ 0 h 3952350"/>
                <a:gd name="connsiteX0" fmla="*/ 6351 w 10585721"/>
                <a:gd name="connsiteY0" fmla="*/ 0 h 3952350"/>
                <a:gd name="connsiteX1" fmla="*/ 10563344 w 10585721"/>
                <a:gd name="connsiteY1" fmla="*/ 1383322 h 3952350"/>
                <a:gd name="connsiteX2" fmla="*/ 10585721 w 10585721"/>
                <a:gd name="connsiteY2" fmla="*/ 2052733 h 3952350"/>
                <a:gd name="connsiteX3" fmla="*/ 0 w 10585721"/>
                <a:gd name="connsiteY3" fmla="*/ 3952350 h 3952350"/>
                <a:gd name="connsiteX4" fmla="*/ 6351 w 10585721"/>
                <a:gd name="connsiteY4" fmla="*/ 0 h 3952350"/>
                <a:gd name="connsiteX0" fmla="*/ 6351 w 10585721"/>
                <a:gd name="connsiteY0" fmla="*/ 0 h 3952350"/>
                <a:gd name="connsiteX1" fmla="*/ 10550221 w 10585721"/>
                <a:gd name="connsiteY1" fmla="*/ 1478602 h 3952350"/>
                <a:gd name="connsiteX2" fmla="*/ 10585721 w 10585721"/>
                <a:gd name="connsiteY2" fmla="*/ 2052733 h 3952350"/>
                <a:gd name="connsiteX3" fmla="*/ 0 w 10585721"/>
                <a:gd name="connsiteY3" fmla="*/ 3952350 h 3952350"/>
                <a:gd name="connsiteX4" fmla="*/ 6351 w 10585721"/>
                <a:gd name="connsiteY4" fmla="*/ 0 h 395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5721" h="3952350">
                  <a:moveTo>
                    <a:pt x="6351" y="0"/>
                  </a:moveTo>
                  <a:lnTo>
                    <a:pt x="10550221" y="1478602"/>
                  </a:lnTo>
                  <a:lnTo>
                    <a:pt x="10585721" y="2052733"/>
                  </a:lnTo>
                  <a:lnTo>
                    <a:pt x="0" y="3952350"/>
                  </a:lnTo>
                  <a:cubicBezTo>
                    <a:pt x="2117" y="3721796"/>
                    <a:pt x="4234" y="230554"/>
                    <a:pt x="635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235687" y="2255194"/>
            <a:ext cx="1766114" cy="584775"/>
          </a:xfrm>
          <a:prstGeom prst="rect">
            <a:avLst/>
          </a:prstGeom>
          <a:solidFill>
            <a:srgbClr val="EB752F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Konfiguriranje uređaja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7011" y="1437503"/>
            <a:ext cx="2195414" cy="338554"/>
          </a:xfrm>
          <a:prstGeom prst="rect">
            <a:avLst/>
          </a:prstGeom>
          <a:solidFill>
            <a:srgbClr val="D71534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chemeClr val="bg1"/>
                </a:solidFill>
              </a:rPr>
              <a:t>Dostupnost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3257" y="1292280"/>
            <a:ext cx="2208847" cy="338554"/>
          </a:xfrm>
          <a:prstGeom prst="rect">
            <a:avLst/>
          </a:prstGeom>
          <a:solidFill>
            <a:srgbClr val="40BEAC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eduroam je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28910" y="2873409"/>
            <a:ext cx="2585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hr-HR" sz="1400" dirty="0"/>
              <a:t> </a:t>
            </a:r>
            <a:r>
              <a:rPr lang="pt-BR" sz="1200" dirty="0"/>
              <a:t>posjeti</a:t>
            </a:r>
            <a:r>
              <a:rPr lang="pt-BR" sz="1400" dirty="0"/>
              <a:t> </a:t>
            </a:r>
            <a:r>
              <a:rPr lang="pt-BR" sz="1200" b="1" dirty="0"/>
              <a:t>installer.eduroam.hr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00918" y="1902511"/>
            <a:ext cx="2672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pl-PL" sz="1200" dirty="0"/>
              <a:t>na fakultetima i brojnim lokacijama u Hrvatskoj te više od 34 tisuće lokacija diljem svijeta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7969" y="1744293"/>
            <a:ext cx="2217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it-IT" sz="1200" dirty="0" err="1"/>
              <a:t>siguran</a:t>
            </a:r>
            <a:r>
              <a:rPr lang="it-IT" sz="1200" dirty="0"/>
              <a:t>, besplatan i </a:t>
            </a:r>
            <a:r>
              <a:rPr lang="it-IT" sz="1200" dirty="0" err="1"/>
              <a:t>jednostavan</a:t>
            </a:r>
            <a:endParaRPr lang="hr-HR" sz="1200" dirty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it-IT" sz="1200" dirty="0" err="1"/>
              <a:t>dostupan</a:t>
            </a:r>
            <a:r>
              <a:rPr lang="it-IT" sz="1200" dirty="0"/>
              <a:t> za mobitele, </a:t>
            </a:r>
            <a:r>
              <a:rPr lang="it-IT" sz="1200" dirty="0" err="1"/>
              <a:t>tablete</a:t>
            </a:r>
            <a:r>
              <a:rPr lang="hr-HR" sz="1200" dirty="0"/>
              <a:t> i</a:t>
            </a:r>
            <a:r>
              <a:rPr lang="it-IT" sz="1200" dirty="0"/>
              <a:t> </a:t>
            </a:r>
            <a:r>
              <a:rPr lang="it-IT" sz="1200" dirty="0" err="1"/>
              <a:t>računala</a:t>
            </a:r>
            <a:r>
              <a:rPr lang="it-IT" sz="1200" dirty="0"/>
              <a:t>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2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10" y="3274913"/>
            <a:ext cx="1543867" cy="1198809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1" y="2759956"/>
            <a:ext cx="1769299" cy="1181851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285" y="2777473"/>
            <a:ext cx="2021018" cy="10880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7456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" b="351"/>
          <a:stretch/>
        </p:blipFill>
        <p:spPr bwMode="auto">
          <a:xfrm rot="230440" flipH="1">
            <a:off x="6969663" y="2311783"/>
            <a:ext cx="2620477" cy="147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7"/>
          <p:cNvSpPr/>
          <p:nvPr/>
        </p:nvSpPr>
        <p:spPr>
          <a:xfrm rot="10800000" flipH="1">
            <a:off x="158526" y="1027583"/>
            <a:ext cx="7278689" cy="3320631"/>
          </a:xfrm>
          <a:custGeom>
            <a:avLst/>
            <a:gdLst>
              <a:gd name="connsiteX0" fmla="*/ 0 w 9144000"/>
              <a:gd name="connsiteY0" fmla="*/ 0 h 1738604"/>
              <a:gd name="connsiteX1" fmla="*/ 9144000 w 9144000"/>
              <a:gd name="connsiteY1" fmla="*/ 0 h 1738604"/>
              <a:gd name="connsiteX2" fmla="*/ 9144000 w 9144000"/>
              <a:gd name="connsiteY2" fmla="*/ 1738604 h 1738604"/>
              <a:gd name="connsiteX3" fmla="*/ 0 w 9144000"/>
              <a:gd name="connsiteY3" fmla="*/ 1738604 h 1738604"/>
              <a:gd name="connsiteX4" fmla="*/ 0 w 9144000"/>
              <a:gd name="connsiteY4" fmla="*/ 0 h 1738604"/>
              <a:gd name="connsiteX0" fmla="*/ 0 w 9144000"/>
              <a:gd name="connsiteY0" fmla="*/ 0 h 1738604"/>
              <a:gd name="connsiteX1" fmla="*/ 9144000 w 9144000"/>
              <a:gd name="connsiteY1" fmla="*/ 0 h 1738604"/>
              <a:gd name="connsiteX2" fmla="*/ 9144000 w 9144000"/>
              <a:gd name="connsiteY2" fmla="*/ 401216 h 1738604"/>
              <a:gd name="connsiteX3" fmla="*/ 0 w 9144000"/>
              <a:gd name="connsiteY3" fmla="*/ 1738604 h 1738604"/>
              <a:gd name="connsiteX4" fmla="*/ 0 w 9144000"/>
              <a:gd name="connsiteY4" fmla="*/ 0 h 1738604"/>
              <a:gd name="connsiteX0" fmla="*/ 0 w 9144000"/>
              <a:gd name="connsiteY0" fmla="*/ 0 h 917510"/>
              <a:gd name="connsiteX1" fmla="*/ 9144000 w 9144000"/>
              <a:gd name="connsiteY1" fmla="*/ 0 h 917510"/>
              <a:gd name="connsiteX2" fmla="*/ 9144000 w 9144000"/>
              <a:gd name="connsiteY2" fmla="*/ 401216 h 917510"/>
              <a:gd name="connsiteX3" fmla="*/ 0 w 9144000"/>
              <a:gd name="connsiteY3" fmla="*/ 917510 h 917510"/>
              <a:gd name="connsiteX4" fmla="*/ 0 w 9144000"/>
              <a:gd name="connsiteY4" fmla="*/ 0 h 917510"/>
              <a:gd name="connsiteX0" fmla="*/ 6350 w 9150350"/>
              <a:gd name="connsiteY0" fmla="*/ 0 h 691661"/>
              <a:gd name="connsiteX1" fmla="*/ 9150350 w 9150350"/>
              <a:gd name="connsiteY1" fmla="*/ 0 h 691661"/>
              <a:gd name="connsiteX2" fmla="*/ 9150350 w 9150350"/>
              <a:gd name="connsiteY2" fmla="*/ 401216 h 691661"/>
              <a:gd name="connsiteX3" fmla="*/ 0 w 9150350"/>
              <a:gd name="connsiteY3" fmla="*/ 691661 h 691661"/>
              <a:gd name="connsiteX4" fmla="*/ 6350 w 9150350"/>
              <a:gd name="connsiteY4" fmla="*/ 0 h 691661"/>
              <a:gd name="connsiteX0" fmla="*/ 6350 w 9150350"/>
              <a:gd name="connsiteY0" fmla="*/ 0 h 790470"/>
              <a:gd name="connsiteX1" fmla="*/ 9150350 w 9150350"/>
              <a:gd name="connsiteY1" fmla="*/ 0 h 790470"/>
              <a:gd name="connsiteX2" fmla="*/ 9150350 w 9150350"/>
              <a:gd name="connsiteY2" fmla="*/ 401216 h 790470"/>
              <a:gd name="connsiteX3" fmla="*/ 0 w 9150350"/>
              <a:gd name="connsiteY3" fmla="*/ 790470 h 790470"/>
              <a:gd name="connsiteX4" fmla="*/ 6350 w 9150350"/>
              <a:gd name="connsiteY4" fmla="*/ 0 h 790470"/>
              <a:gd name="connsiteX0" fmla="*/ 6350 w 9150350"/>
              <a:gd name="connsiteY0" fmla="*/ 0 h 790470"/>
              <a:gd name="connsiteX1" fmla="*/ 9150350 w 9150350"/>
              <a:gd name="connsiteY1" fmla="*/ 0 h 790470"/>
              <a:gd name="connsiteX2" fmla="*/ 9150350 w 9150350"/>
              <a:gd name="connsiteY2" fmla="*/ 302407 h 790470"/>
              <a:gd name="connsiteX3" fmla="*/ 0 w 9150350"/>
              <a:gd name="connsiteY3" fmla="*/ 790470 h 790470"/>
              <a:gd name="connsiteX4" fmla="*/ 6350 w 9150350"/>
              <a:gd name="connsiteY4" fmla="*/ 0 h 790470"/>
              <a:gd name="connsiteX0" fmla="*/ 290357 w 9150350"/>
              <a:gd name="connsiteY0" fmla="*/ 0 h 2279659"/>
              <a:gd name="connsiteX1" fmla="*/ 9150350 w 9150350"/>
              <a:gd name="connsiteY1" fmla="*/ 1489189 h 2279659"/>
              <a:gd name="connsiteX2" fmla="*/ 9150350 w 9150350"/>
              <a:gd name="connsiteY2" fmla="*/ 1791596 h 2279659"/>
              <a:gd name="connsiteX3" fmla="*/ 0 w 9150350"/>
              <a:gd name="connsiteY3" fmla="*/ 2279659 h 2279659"/>
              <a:gd name="connsiteX4" fmla="*/ 290357 w 9150350"/>
              <a:gd name="connsiteY4" fmla="*/ 0 h 2279659"/>
              <a:gd name="connsiteX0" fmla="*/ 2145278 w 11005271"/>
              <a:gd name="connsiteY0" fmla="*/ 0 h 3832368"/>
              <a:gd name="connsiteX1" fmla="*/ 11005271 w 11005271"/>
              <a:gd name="connsiteY1" fmla="*/ 1489189 h 3832368"/>
              <a:gd name="connsiteX2" fmla="*/ 11005271 w 11005271"/>
              <a:gd name="connsiteY2" fmla="*/ 1791596 h 3832368"/>
              <a:gd name="connsiteX3" fmla="*/ 0 w 11005271"/>
              <a:gd name="connsiteY3" fmla="*/ 3832368 h 3832368"/>
              <a:gd name="connsiteX4" fmla="*/ 2145278 w 11005271"/>
              <a:gd name="connsiteY4" fmla="*/ 0 h 3832368"/>
              <a:gd name="connsiteX0" fmla="*/ 6351 w 11005271"/>
              <a:gd name="connsiteY0" fmla="*/ 0 h 3952350"/>
              <a:gd name="connsiteX1" fmla="*/ 11005271 w 11005271"/>
              <a:gd name="connsiteY1" fmla="*/ 1609171 h 3952350"/>
              <a:gd name="connsiteX2" fmla="*/ 11005271 w 11005271"/>
              <a:gd name="connsiteY2" fmla="*/ 1911578 h 3952350"/>
              <a:gd name="connsiteX3" fmla="*/ 0 w 11005271"/>
              <a:gd name="connsiteY3" fmla="*/ 3952350 h 3952350"/>
              <a:gd name="connsiteX4" fmla="*/ 6351 w 11005271"/>
              <a:gd name="connsiteY4" fmla="*/ 0 h 3952350"/>
              <a:gd name="connsiteX0" fmla="*/ 6351 w 11031897"/>
              <a:gd name="connsiteY0" fmla="*/ 0 h 3952350"/>
              <a:gd name="connsiteX1" fmla="*/ 11005271 w 11031897"/>
              <a:gd name="connsiteY1" fmla="*/ 1609171 h 3952350"/>
              <a:gd name="connsiteX2" fmla="*/ 11031897 w 11031897"/>
              <a:gd name="connsiteY2" fmla="*/ 1883347 h 3952350"/>
              <a:gd name="connsiteX3" fmla="*/ 0 w 11031897"/>
              <a:gd name="connsiteY3" fmla="*/ 3952350 h 3952350"/>
              <a:gd name="connsiteX4" fmla="*/ 6351 w 11031897"/>
              <a:gd name="connsiteY4" fmla="*/ 0 h 3952350"/>
              <a:gd name="connsiteX0" fmla="*/ 6351 w 11031897"/>
              <a:gd name="connsiteY0" fmla="*/ 0 h 3952350"/>
              <a:gd name="connsiteX1" fmla="*/ 10996396 w 11031897"/>
              <a:gd name="connsiteY1" fmla="*/ 1510362 h 3952350"/>
              <a:gd name="connsiteX2" fmla="*/ 11031897 w 11031897"/>
              <a:gd name="connsiteY2" fmla="*/ 1883347 h 3952350"/>
              <a:gd name="connsiteX3" fmla="*/ 0 w 11031897"/>
              <a:gd name="connsiteY3" fmla="*/ 3952350 h 3952350"/>
              <a:gd name="connsiteX4" fmla="*/ 6351 w 11031897"/>
              <a:gd name="connsiteY4" fmla="*/ 0 h 3952350"/>
              <a:gd name="connsiteX0" fmla="*/ 6351 w 10996396"/>
              <a:gd name="connsiteY0" fmla="*/ 0 h 3952350"/>
              <a:gd name="connsiteX1" fmla="*/ 10996396 w 10996396"/>
              <a:gd name="connsiteY1" fmla="*/ 1510362 h 3952350"/>
              <a:gd name="connsiteX2" fmla="*/ 10572598 w 10996396"/>
              <a:gd name="connsiteY2" fmla="*/ 1978627 h 3952350"/>
              <a:gd name="connsiteX3" fmla="*/ 0 w 10996396"/>
              <a:gd name="connsiteY3" fmla="*/ 3952350 h 3952350"/>
              <a:gd name="connsiteX4" fmla="*/ 6351 w 10996396"/>
              <a:gd name="connsiteY4" fmla="*/ 0 h 3952350"/>
              <a:gd name="connsiteX0" fmla="*/ 6351 w 10572598"/>
              <a:gd name="connsiteY0" fmla="*/ 0 h 3952350"/>
              <a:gd name="connsiteX1" fmla="*/ 10563343 w 10572598"/>
              <a:gd name="connsiteY1" fmla="*/ 1510362 h 3952350"/>
              <a:gd name="connsiteX2" fmla="*/ 10572598 w 10572598"/>
              <a:gd name="connsiteY2" fmla="*/ 1978627 h 3952350"/>
              <a:gd name="connsiteX3" fmla="*/ 0 w 10572598"/>
              <a:gd name="connsiteY3" fmla="*/ 3952350 h 3952350"/>
              <a:gd name="connsiteX4" fmla="*/ 6351 w 10572598"/>
              <a:gd name="connsiteY4" fmla="*/ 0 h 3952350"/>
              <a:gd name="connsiteX0" fmla="*/ 6351 w 10572598"/>
              <a:gd name="connsiteY0" fmla="*/ 0 h 3952350"/>
              <a:gd name="connsiteX1" fmla="*/ 10563344 w 10572598"/>
              <a:gd name="connsiteY1" fmla="*/ 1383322 h 3952350"/>
              <a:gd name="connsiteX2" fmla="*/ 10572598 w 10572598"/>
              <a:gd name="connsiteY2" fmla="*/ 1978627 h 3952350"/>
              <a:gd name="connsiteX3" fmla="*/ 0 w 10572598"/>
              <a:gd name="connsiteY3" fmla="*/ 3952350 h 3952350"/>
              <a:gd name="connsiteX4" fmla="*/ 6351 w 10572598"/>
              <a:gd name="connsiteY4" fmla="*/ 0 h 3952350"/>
              <a:gd name="connsiteX0" fmla="*/ 6351 w 10585721"/>
              <a:gd name="connsiteY0" fmla="*/ 0 h 3952350"/>
              <a:gd name="connsiteX1" fmla="*/ 10563344 w 10585721"/>
              <a:gd name="connsiteY1" fmla="*/ 1383322 h 3952350"/>
              <a:gd name="connsiteX2" fmla="*/ 10585721 w 10585721"/>
              <a:gd name="connsiteY2" fmla="*/ 2052733 h 3952350"/>
              <a:gd name="connsiteX3" fmla="*/ 0 w 10585721"/>
              <a:gd name="connsiteY3" fmla="*/ 3952350 h 3952350"/>
              <a:gd name="connsiteX4" fmla="*/ 6351 w 10585721"/>
              <a:gd name="connsiteY4" fmla="*/ 0 h 3952350"/>
              <a:gd name="connsiteX0" fmla="*/ 6351 w 10585721"/>
              <a:gd name="connsiteY0" fmla="*/ 0 h 3952350"/>
              <a:gd name="connsiteX1" fmla="*/ 10550221 w 10585721"/>
              <a:gd name="connsiteY1" fmla="*/ 1478602 h 3952350"/>
              <a:gd name="connsiteX2" fmla="*/ 10585721 w 10585721"/>
              <a:gd name="connsiteY2" fmla="*/ 2052733 h 3952350"/>
              <a:gd name="connsiteX3" fmla="*/ 0 w 10585721"/>
              <a:gd name="connsiteY3" fmla="*/ 3952350 h 3952350"/>
              <a:gd name="connsiteX4" fmla="*/ 6351 w 10585721"/>
              <a:gd name="connsiteY4" fmla="*/ 0 h 395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721" h="3952350">
                <a:moveTo>
                  <a:pt x="6351" y="0"/>
                </a:moveTo>
                <a:lnTo>
                  <a:pt x="10550221" y="1478602"/>
                </a:lnTo>
                <a:lnTo>
                  <a:pt x="10585721" y="2052733"/>
                </a:lnTo>
                <a:lnTo>
                  <a:pt x="0" y="3952350"/>
                </a:lnTo>
                <a:cubicBezTo>
                  <a:pt x="2117" y="3721796"/>
                  <a:pt x="4234" y="230554"/>
                  <a:pt x="635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93" y="275241"/>
            <a:ext cx="7886700" cy="994172"/>
          </a:xfrm>
        </p:spPr>
        <p:txBody>
          <a:bodyPr/>
          <a:lstStyle/>
          <a:p>
            <a:r>
              <a:rPr lang="hr-HR" dirty="0" err="1"/>
              <a:t>Studomat</a:t>
            </a:r>
            <a:r>
              <a:rPr lang="hr-HR" dirty="0"/>
              <a:t> i Informacijski sustav visokih učilišta (ISVU)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www.srce.unizg.hr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016" y="2491863"/>
            <a:ext cx="1805698" cy="346142"/>
          </a:xfrm>
          <a:prstGeom prst="rect">
            <a:avLst/>
          </a:prstGeom>
          <a:solidFill>
            <a:srgbClr val="EB752F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Ispis potvrda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27011" y="1437503"/>
            <a:ext cx="2195414" cy="338554"/>
          </a:xfrm>
          <a:prstGeom prst="rect">
            <a:avLst/>
          </a:prstGeom>
          <a:solidFill>
            <a:srgbClr val="D71534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chemeClr val="bg1"/>
                </a:solidFill>
              </a:rPr>
              <a:t>Upis godine studija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2454" y="1517790"/>
            <a:ext cx="2208847" cy="338554"/>
          </a:xfrm>
          <a:prstGeom prst="rect">
            <a:avLst/>
          </a:prstGeom>
          <a:solidFill>
            <a:srgbClr val="40BEAC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Ispiti	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9099" y="1912577"/>
            <a:ext cx="2769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hr-HR" sz="1400" dirty="0"/>
              <a:t>prijava</a:t>
            </a:r>
            <a:r>
              <a:rPr lang="en-GB" sz="1400" dirty="0"/>
              <a:t> </a:t>
            </a:r>
            <a:r>
              <a:rPr lang="hr-HR" sz="1400" dirty="0"/>
              <a:t>i odjava ispita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prstClr val="black"/>
                </a:solidFill>
              </a:rPr>
              <a:t>www.srce.hr/isvu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88" y="2375224"/>
            <a:ext cx="1757793" cy="162000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16" y="3057136"/>
            <a:ext cx="1854260" cy="132726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843" y="2484808"/>
            <a:ext cx="889681" cy="14098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27011" y="1846630"/>
            <a:ext cx="2769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hr-HR" sz="1400" b="1" dirty="0"/>
              <a:t>www.isvu.hr/studomat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839E62E-AF4D-4BCB-B943-6FFFEF9316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8716" y="2458715"/>
            <a:ext cx="1301732" cy="150285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93B4E90-66EB-42AD-BAEF-10133B055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4" y="2608686"/>
            <a:ext cx="2077659" cy="1164258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23CFDB6-4BBA-41A8-BA3F-5E58C783D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0484" y="3047488"/>
            <a:ext cx="2026157" cy="1336907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4573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Obrazovni programi Srca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www.srce.unizg.hr</a:t>
            </a:r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" b="351"/>
          <a:stretch/>
        </p:blipFill>
        <p:spPr bwMode="auto">
          <a:xfrm rot="230440" flipH="1">
            <a:off x="6969663" y="2311783"/>
            <a:ext cx="2620477" cy="147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 rot="10800000" flipH="1">
            <a:off x="158526" y="1027583"/>
            <a:ext cx="7278689" cy="3320631"/>
          </a:xfrm>
          <a:custGeom>
            <a:avLst/>
            <a:gdLst>
              <a:gd name="connsiteX0" fmla="*/ 0 w 9144000"/>
              <a:gd name="connsiteY0" fmla="*/ 0 h 1738604"/>
              <a:gd name="connsiteX1" fmla="*/ 9144000 w 9144000"/>
              <a:gd name="connsiteY1" fmla="*/ 0 h 1738604"/>
              <a:gd name="connsiteX2" fmla="*/ 9144000 w 9144000"/>
              <a:gd name="connsiteY2" fmla="*/ 1738604 h 1738604"/>
              <a:gd name="connsiteX3" fmla="*/ 0 w 9144000"/>
              <a:gd name="connsiteY3" fmla="*/ 1738604 h 1738604"/>
              <a:gd name="connsiteX4" fmla="*/ 0 w 9144000"/>
              <a:gd name="connsiteY4" fmla="*/ 0 h 1738604"/>
              <a:gd name="connsiteX0" fmla="*/ 0 w 9144000"/>
              <a:gd name="connsiteY0" fmla="*/ 0 h 1738604"/>
              <a:gd name="connsiteX1" fmla="*/ 9144000 w 9144000"/>
              <a:gd name="connsiteY1" fmla="*/ 0 h 1738604"/>
              <a:gd name="connsiteX2" fmla="*/ 9144000 w 9144000"/>
              <a:gd name="connsiteY2" fmla="*/ 401216 h 1738604"/>
              <a:gd name="connsiteX3" fmla="*/ 0 w 9144000"/>
              <a:gd name="connsiteY3" fmla="*/ 1738604 h 1738604"/>
              <a:gd name="connsiteX4" fmla="*/ 0 w 9144000"/>
              <a:gd name="connsiteY4" fmla="*/ 0 h 1738604"/>
              <a:gd name="connsiteX0" fmla="*/ 0 w 9144000"/>
              <a:gd name="connsiteY0" fmla="*/ 0 h 917510"/>
              <a:gd name="connsiteX1" fmla="*/ 9144000 w 9144000"/>
              <a:gd name="connsiteY1" fmla="*/ 0 h 917510"/>
              <a:gd name="connsiteX2" fmla="*/ 9144000 w 9144000"/>
              <a:gd name="connsiteY2" fmla="*/ 401216 h 917510"/>
              <a:gd name="connsiteX3" fmla="*/ 0 w 9144000"/>
              <a:gd name="connsiteY3" fmla="*/ 917510 h 917510"/>
              <a:gd name="connsiteX4" fmla="*/ 0 w 9144000"/>
              <a:gd name="connsiteY4" fmla="*/ 0 h 917510"/>
              <a:gd name="connsiteX0" fmla="*/ 6350 w 9150350"/>
              <a:gd name="connsiteY0" fmla="*/ 0 h 691661"/>
              <a:gd name="connsiteX1" fmla="*/ 9150350 w 9150350"/>
              <a:gd name="connsiteY1" fmla="*/ 0 h 691661"/>
              <a:gd name="connsiteX2" fmla="*/ 9150350 w 9150350"/>
              <a:gd name="connsiteY2" fmla="*/ 401216 h 691661"/>
              <a:gd name="connsiteX3" fmla="*/ 0 w 9150350"/>
              <a:gd name="connsiteY3" fmla="*/ 691661 h 691661"/>
              <a:gd name="connsiteX4" fmla="*/ 6350 w 9150350"/>
              <a:gd name="connsiteY4" fmla="*/ 0 h 691661"/>
              <a:gd name="connsiteX0" fmla="*/ 6350 w 9150350"/>
              <a:gd name="connsiteY0" fmla="*/ 0 h 790470"/>
              <a:gd name="connsiteX1" fmla="*/ 9150350 w 9150350"/>
              <a:gd name="connsiteY1" fmla="*/ 0 h 790470"/>
              <a:gd name="connsiteX2" fmla="*/ 9150350 w 9150350"/>
              <a:gd name="connsiteY2" fmla="*/ 401216 h 790470"/>
              <a:gd name="connsiteX3" fmla="*/ 0 w 9150350"/>
              <a:gd name="connsiteY3" fmla="*/ 790470 h 790470"/>
              <a:gd name="connsiteX4" fmla="*/ 6350 w 9150350"/>
              <a:gd name="connsiteY4" fmla="*/ 0 h 790470"/>
              <a:gd name="connsiteX0" fmla="*/ 6350 w 9150350"/>
              <a:gd name="connsiteY0" fmla="*/ 0 h 790470"/>
              <a:gd name="connsiteX1" fmla="*/ 9150350 w 9150350"/>
              <a:gd name="connsiteY1" fmla="*/ 0 h 790470"/>
              <a:gd name="connsiteX2" fmla="*/ 9150350 w 9150350"/>
              <a:gd name="connsiteY2" fmla="*/ 302407 h 790470"/>
              <a:gd name="connsiteX3" fmla="*/ 0 w 9150350"/>
              <a:gd name="connsiteY3" fmla="*/ 790470 h 790470"/>
              <a:gd name="connsiteX4" fmla="*/ 6350 w 9150350"/>
              <a:gd name="connsiteY4" fmla="*/ 0 h 790470"/>
              <a:gd name="connsiteX0" fmla="*/ 290357 w 9150350"/>
              <a:gd name="connsiteY0" fmla="*/ 0 h 2279659"/>
              <a:gd name="connsiteX1" fmla="*/ 9150350 w 9150350"/>
              <a:gd name="connsiteY1" fmla="*/ 1489189 h 2279659"/>
              <a:gd name="connsiteX2" fmla="*/ 9150350 w 9150350"/>
              <a:gd name="connsiteY2" fmla="*/ 1791596 h 2279659"/>
              <a:gd name="connsiteX3" fmla="*/ 0 w 9150350"/>
              <a:gd name="connsiteY3" fmla="*/ 2279659 h 2279659"/>
              <a:gd name="connsiteX4" fmla="*/ 290357 w 9150350"/>
              <a:gd name="connsiteY4" fmla="*/ 0 h 2279659"/>
              <a:gd name="connsiteX0" fmla="*/ 2145278 w 11005271"/>
              <a:gd name="connsiteY0" fmla="*/ 0 h 3832368"/>
              <a:gd name="connsiteX1" fmla="*/ 11005271 w 11005271"/>
              <a:gd name="connsiteY1" fmla="*/ 1489189 h 3832368"/>
              <a:gd name="connsiteX2" fmla="*/ 11005271 w 11005271"/>
              <a:gd name="connsiteY2" fmla="*/ 1791596 h 3832368"/>
              <a:gd name="connsiteX3" fmla="*/ 0 w 11005271"/>
              <a:gd name="connsiteY3" fmla="*/ 3832368 h 3832368"/>
              <a:gd name="connsiteX4" fmla="*/ 2145278 w 11005271"/>
              <a:gd name="connsiteY4" fmla="*/ 0 h 3832368"/>
              <a:gd name="connsiteX0" fmla="*/ 6351 w 11005271"/>
              <a:gd name="connsiteY0" fmla="*/ 0 h 3952350"/>
              <a:gd name="connsiteX1" fmla="*/ 11005271 w 11005271"/>
              <a:gd name="connsiteY1" fmla="*/ 1609171 h 3952350"/>
              <a:gd name="connsiteX2" fmla="*/ 11005271 w 11005271"/>
              <a:gd name="connsiteY2" fmla="*/ 1911578 h 3952350"/>
              <a:gd name="connsiteX3" fmla="*/ 0 w 11005271"/>
              <a:gd name="connsiteY3" fmla="*/ 3952350 h 3952350"/>
              <a:gd name="connsiteX4" fmla="*/ 6351 w 11005271"/>
              <a:gd name="connsiteY4" fmla="*/ 0 h 3952350"/>
              <a:gd name="connsiteX0" fmla="*/ 6351 w 11031897"/>
              <a:gd name="connsiteY0" fmla="*/ 0 h 3952350"/>
              <a:gd name="connsiteX1" fmla="*/ 11005271 w 11031897"/>
              <a:gd name="connsiteY1" fmla="*/ 1609171 h 3952350"/>
              <a:gd name="connsiteX2" fmla="*/ 11031897 w 11031897"/>
              <a:gd name="connsiteY2" fmla="*/ 1883347 h 3952350"/>
              <a:gd name="connsiteX3" fmla="*/ 0 w 11031897"/>
              <a:gd name="connsiteY3" fmla="*/ 3952350 h 3952350"/>
              <a:gd name="connsiteX4" fmla="*/ 6351 w 11031897"/>
              <a:gd name="connsiteY4" fmla="*/ 0 h 3952350"/>
              <a:gd name="connsiteX0" fmla="*/ 6351 w 11031897"/>
              <a:gd name="connsiteY0" fmla="*/ 0 h 3952350"/>
              <a:gd name="connsiteX1" fmla="*/ 10996396 w 11031897"/>
              <a:gd name="connsiteY1" fmla="*/ 1510362 h 3952350"/>
              <a:gd name="connsiteX2" fmla="*/ 11031897 w 11031897"/>
              <a:gd name="connsiteY2" fmla="*/ 1883347 h 3952350"/>
              <a:gd name="connsiteX3" fmla="*/ 0 w 11031897"/>
              <a:gd name="connsiteY3" fmla="*/ 3952350 h 3952350"/>
              <a:gd name="connsiteX4" fmla="*/ 6351 w 11031897"/>
              <a:gd name="connsiteY4" fmla="*/ 0 h 3952350"/>
              <a:gd name="connsiteX0" fmla="*/ 6351 w 10996396"/>
              <a:gd name="connsiteY0" fmla="*/ 0 h 3952350"/>
              <a:gd name="connsiteX1" fmla="*/ 10996396 w 10996396"/>
              <a:gd name="connsiteY1" fmla="*/ 1510362 h 3952350"/>
              <a:gd name="connsiteX2" fmla="*/ 10572598 w 10996396"/>
              <a:gd name="connsiteY2" fmla="*/ 1978627 h 3952350"/>
              <a:gd name="connsiteX3" fmla="*/ 0 w 10996396"/>
              <a:gd name="connsiteY3" fmla="*/ 3952350 h 3952350"/>
              <a:gd name="connsiteX4" fmla="*/ 6351 w 10996396"/>
              <a:gd name="connsiteY4" fmla="*/ 0 h 3952350"/>
              <a:gd name="connsiteX0" fmla="*/ 6351 w 10572598"/>
              <a:gd name="connsiteY0" fmla="*/ 0 h 3952350"/>
              <a:gd name="connsiteX1" fmla="*/ 10563343 w 10572598"/>
              <a:gd name="connsiteY1" fmla="*/ 1510362 h 3952350"/>
              <a:gd name="connsiteX2" fmla="*/ 10572598 w 10572598"/>
              <a:gd name="connsiteY2" fmla="*/ 1978627 h 3952350"/>
              <a:gd name="connsiteX3" fmla="*/ 0 w 10572598"/>
              <a:gd name="connsiteY3" fmla="*/ 3952350 h 3952350"/>
              <a:gd name="connsiteX4" fmla="*/ 6351 w 10572598"/>
              <a:gd name="connsiteY4" fmla="*/ 0 h 3952350"/>
              <a:gd name="connsiteX0" fmla="*/ 6351 w 10572598"/>
              <a:gd name="connsiteY0" fmla="*/ 0 h 3952350"/>
              <a:gd name="connsiteX1" fmla="*/ 10563344 w 10572598"/>
              <a:gd name="connsiteY1" fmla="*/ 1383322 h 3952350"/>
              <a:gd name="connsiteX2" fmla="*/ 10572598 w 10572598"/>
              <a:gd name="connsiteY2" fmla="*/ 1978627 h 3952350"/>
              <a:gd name="connsiteX3" fmla="*/ 0 w 10572598"/>
              <a:gd name="connsiteY3" fmla="*/ 3952350 h 3952350"/>
              <a:gd name="connsiteX4" fmla="*/ 6351 w 10572598"/>
              <a:gd name="connsiteY4" fmla="*/ 0 h 3952350"/>
              <a:gd name="connsiteX0" fmla="*/ 6351 w 10585721"/>
              <a:gd name="connsiteY0" fmla="*/ 0 h 3952350"/>
              <a:gd name="connsiteX1" fmla="*/ 10563344 w 10585721"/>
              <a:gd name="connsiteY1" fmla="*/ 1383322 h 3952350"/>
              <a:gd name="connsiteX2" fmla="*/ 10585721 w 10585721"/>
              <a:gd name="connsiteY2" fmla="*/ 2052733 h 3952350"/>
              <a:gd name="connsiteX3" fmla="*/ 0 w 10585721"/>
              <a:gd name="connsiteY3" fmla="*/ 3952350 h 3952350"/>
              <a:gd name="connsiteX4" fmla="*/ 6351 w 10585721"/>
              <a:gd name="connsiteY4" fmla="*/ 0 h 3952350"/>
              <a:gd name="connsiteX0" fmla="*/ 6351 w 10585721"/>
              <a:gd name="connsiteY0" fmla="*/ 0 h 3952350"/>
              <a:gd name="connsiteX1" fmla="*/ 10550221 w 10585721"/>
              <a:gd name="connsiteY1" fmla="*/ 1478602 h 3952350"/>
              <a:gd name="connsiteX2" fmla="*/ 10585721 w 10585721"/>
              <a:gd name="connsiteY2" fmla="*/ 2052733 h 3952350"/>
              <a:gd name="connsiteX3" fmla="*/ 0 w 10585721"/>
              <a:gd name="connsiteY3" fmla="*/ 3952350 h 3952350"/>
              <a:gd name="connsiteX4" fmla="*/ 6351 w 10585721"/>
              <a:gd name="connsiteY4" fmla="*/ 0 h 395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721" h="3952350">
                <a:moveTo>
                  <a:pt x="6351" y="0"/>
                </a:moveTo>
                <a:lnTo>
                  <a:pt x="10550221" y="1478602"/>
                </a:lnTo>
                <a:lnTo>
                  <a:pt x="10585721" y="2052733"/>
                </a:lnTo>
                <a:lnTo>
                  <a:pt x="0" y="3952350"/>
                </a:lnTo>
                <a:cubicBezTo>
                  <a:pt x="2117" y="3721796"/>
                  <a:pt x="4234" y="230554"/>
                  <a:pt x="635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5237356" y="1487671"/>
            <a:ext cx="2313408" cy="584775"/>
          </a:xfrm>
          <a:prstGeom prst="rect">
            <a:avLst/>
          </a:prstGeom>
          <a:solidFill>
            <a:srgbClr val="EB752F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Besplatne radionice za studente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7011" y="1437503"/>
            <a:ext cx="2195414" cy="584775"/>
          </a:xfrm>
          <a:prstGeom prst="rect">
            <a:avLst/>
          </a:prstGeom>
          <a:solidFill>
            <a:srgbClr val="D71534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chemeClr val="bg1"/>
                </a:solidFill>
              </a:rPr>
              <a:t>Online tečajevi za samostalno učenje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2454" y="1335679"/>
            <a:ext cx="2208847" cy="584775"/>
          </a:xfrm>
          <a:prstGeom prst="rect">
            <a:avLst/>
          </a:prstGeom>
          <a:solidFill>
            <a:srgbClr val="40BEAC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Tečajevi uz vodstvo predavača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3466" y="1969602"/>
            <a:ext cx="2530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hr-HR" sz="1200" dirty="0">
                <a:solidFill>
                  <a:prstClr val="black"/>
                </a:solidFill>
              </a:rPr>
              <a:t>U učionicama Srca ili online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hr-HR" sz="1200" dirty="0">
                <a:solidFill>
                  <a:prstClr val="black"/>
                </a:solidFill>
              </a:rPr>
              <a:t>IT tečajevi iz područja programiranja, multimedije, Linuxa, uredskih alata…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prstClr val="black"/>
                </a:solidFill>
              </a:rPr>
              <a:t> </a:t>
            </a:r>
            <a:r>
              <a:rPr lang="pt-BR" sz="1200" b="1" dirty="0">
                <a:solidFill>
                  <a:prstClr val="black"/>
                </a:solidFill>
              </a:rPr>
              <a:t>www.srce.hr/edu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4" y="3056857"/>
            <a:ext cx="1988925" cy="1325121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486" y="3106768"/>
            <a:ext cx="1389032" cy="36000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B2FF92A-0244-41B1-B0AC-A894CC7AB1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3539" y="2281712"/>
            <a:ext cx="2504979" cy="1388923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6594F220-0929-46DF-8876-E39FD11551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7011" y="2296661"/>
            <a:ext cx="2225509" cy="1475503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5508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Digitalno obrazovanje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www.srce.unizg.hr</a:t>
            </a:r>
          </a:p>
        </p:txBody>
      </p:sp>
      <p:grpSp>
        <p:nvGrpSpPr>
          <p:cNvPr id="6" name="Group 5"/>
          <p:cNvGrpSpPr/>
          <p:nvPr/>
        </p:nvGrpSpPr>
        <p:grpSpPr>
          <a:xfrm flipH="1">
            <a:off x="158526" y="1027583"/>
            <a:ext cx="9069960" cy="3320631"/>
            <a:chOff x="-276766" y="420731"/>
            <a:chExt cx="9712866" cy="3556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894816" flipH="1">
              <a:off x="-276766" y="1826978"/>
              <a:ext cx="2003137" cy="2016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 rot="10800000">
              <a:off x="1641476" y="420731"/>
              <a:ext cx="7794624" cy="3556000"/>
            </a:xfrm>
            <a:custGeom>
              <a:avLst/>
              <a:gdLst>
                <a:gd name="connsiteX0" fmla="*/ 0 w 9144000"/>
                <a:gd name="connsiteY0" fmla="*/ 0 h 1738604"/>
                <a:gd name="connsiteX1" fmla="*/ 9144000 w 9144000"/>
                <a:gd name="connsiteY1" fmla="*/ 0 h 1738604"/>
                <a:gd name="connsiteX2" fmla="*/ 9144000 w 9144000"/>
                <a:gd name="connsiteY2" fmla="*/ 1738604 h 1738604"/>
                <a:gd name="connsiteX3" fmla="*/ 0 w 9144000"/>
                <a:gd name="connsiteY3" fmla="*/ 1738604 h 1738604"/>
                <a:gd name="connsiteX4" fmla="*/ 0 w 9144000"/>
                <a:gd name="connsiteY4" fmla="*/ 0 h 1738604"/>
                <a:gd name="connsiteX0" fmla="*/ 0 w 9144000"/>
                <a:gd name="connsiteY0" fmla="*/ 0 h 1738604"/>
                <a:gd name="connsiteX1" fmla="*/ 9144000 w 9144000"/>
                <a:gd name="connsiteY1" fmla="*/ 0 h 1738604"/>
                <a:gd name="connsiteX2" fmla="*/ 9144000 w 9144000"/>
                <a:gd name="connsiteY2" fmla="*/ 401216 h 1738604"/>
                <a:gd name="connsiteX3" fmla="*/ 0 w 9144000"/>
                <a:gd name="connsiteY3" fmla="*/ 1738604 h 1738604"/>
                <a:gd name="connsiteX4" fmla="*/ 0 w 9144000"/>
                <a:gd name="connsiteY4" fmla="*/ 0 h 1738604"/>
                <a:gd name="connsiteX0" fmla="*/ 0 w 9144000"/>
                <a:gd name="connsiteY0" fmla="*/ 0 h 917510"/>
                <a:gd name="connsiteX1" fmla="*/ 9144000 w 9144000"/>
                <a:gd name="connsiteY1" fmla="*/ 0 h 917510"/>
                <a:gd name="connsiteX2" fmla="*/ 9144000 w 9144000"/>
                <a:gd name="connsiteY2" fmla="*/ 401216 h 917510"/>
                <a:gd name="connsiteX3" fmla="*/ 0 w 9144000"/>
                <a:gd name="connsiteY3" fmla="*/ 917510 h 917510"/>
                <a:gd name="connsiteX4" fmla="*/ 0 w 9144000"/>
                <a:gd name="connsiteY4" fmla="*/ 0 h 917510"/>
                <a:gd name="connsiteX0" fmla="*/ 6350 w 9150350"/>
                <a:gd name="connsiteY0" fmla="*/ 0 h 691661"/>
                <a:gd name="connsiteX1" fmla="*/ 9150350 w 9150350"/>
                <a:gd name="connsiteY1" fmla="*/ 0 h 691661"/>
                <a:gd name="connsiteX2" fmla="*/ 9150350 w 9150350"/>
                <a:gd name="connsiteY2" fmla="*/ 401216 h 691661"/>
                <a:gd name="connsiteX3" fmla="*/ 0 w 9150350"/>
                <a:gd name="connsiteY3" fmla="*/ 691661 h 691661"/>
                <a:gd name="connsiteX4" fmla="*/ 6350 w 9150350"/>
                <a:gd name="connsiteY4" fmla="*/ 0 h 691661"/>
                <a:gd name="connsiteX0" fmla="*/ 6350 w 9150350"/>
                <a:gd name="connsiteY0" fmla="*/ 0 h 790470"/>
                <a:gd name="connsiteX1" fmla="*/ 9150350 w 9150350"/>
                <a:gd name="connsiteY1" fmla="*/ 0 h 790470"/>
                <a:gd name="connsiteX2" fmla="*/ 9150350 w 9150350"/>
                <a:gd name="connsiteY2" fmla="*/ 401216 h 790470"/>
                <a:gd name="connsiteX3" fmla="*/ 0 w 9150350"/>
                <a:gd name="connsiteY3" fmla="*/ 790470 h 790470"/>
                <a:gd name="connsiteX4" fmla="*/ 6350 w 9150350"/>
                <a:gd name="connsiteY4" fmla="*/ 0 h 790470"/>
                <a:gd name="connsiteX0" fmla="*/ 6350 w 9150350"/>
                <a:gd name="connsiteY0" fmla="*/ 0 h 790470"/>
                <a:gd name="connsiteX1" fmla="*/ 9150350 w 9150350"/>
                <a:gd name="connsiteY1" fmla="*/ 0 h 790470"/>
                <a:gd name="connsiteX2" fmla="*/ 9150350 w 9150350"/>
                <a:gd name="connsiteY2" fmla="*/ 302407 h 790470"/>
                <a:gd name="connsiteX3" fmla="*/ 0 w 9150350"/>
                <a:gd name="connsiteY3" fmla="*/ 790470 h 790470"/>
                <a:gd name="connsiteX4" fmla="*/ 6350 w 9150350"/>
                <a:gd name="connsiteY4" fmla="*/ 0 h 790470"/>
                <a:gd name="connsiteX0" fmla="*/ 290357 w 9150350"/>
                <a:gd name="connsiteY0" fmla="*/ 0 h 2279659"/>
                <a:gd name="connsiteX1" fmla="*/ 9150350 w 9150350"/>
                <a:gd name="connsiteY1" fmla="*/ 1489189 h 2279659"/>
                <a:gd name="connsiteX2" fmla="*/ 9150350 w 9150350"/>
                <a:gd name="connsiteY2" fmla="*/ 1791596 h 2279659"/>
                <a:gd name="connsiteX3" fmla="*/ 0 w 9150350"/>
                <a:gd name="connsiteY3" fmla="*/ 2279659 h 2279659"/>
                <a:gd name="connsiteX4" fmla="*/ 290357 w 9150350"/>
                <a:gd name="connsiteY4" fmla="*/ 0 h 2279659"/>
                <a:gd name="connsiteX0" fmla="*/ 2145278 w 11005271"/>
                <a:gd name="connsiteY0" fmla="*/ 0 h 3832368"/>
                <a:gd name="connsiteX1" fmla="*/ 11005271 w 11005271"/>
                <a:gd name="connsiteY1" fmla="*/ 1489189 h 3832368"/>
                <a:gd name="connsiteX2" fmla="*/ 11005271 w 11005271"/>
                <a:gd name="connsiteY2" fmla="*/ 1791596 h 3832368"/>
                <a:gd name="connsiteX3" fmla="*/ 0 w 11005271"/>
                <a:gd name="connsiteY3" fmla="*/ 3832368 h 3832368"/>
                <a:gd name="connsiteX4" fmla="*/ 2145278 w 11005271"/>
                <a:gd name="connsiteY4" fmla="*/ 0 h 3832368"/>
                <a:gd name="connsiteX0" fmla="*/ 6351 w 11005271"/>
                <a:gd name="connsiteY0" fmla="*/ 0 h 3952350"/>
                <a:gd name="connsiteX1" fmla="*/ 11005271 w 11005271"/>
                <a:gd name="connsiteY1" fmla="*/ 1609171 h 3952350"/>
                <a:gd name="connsiteX2" fmla="*/ 11005271 w 11005271"/>
                <a:gd name="connsiteY2" fmla="*/ 1911578 h 3952350"/>
                <a:gd name="connsiteX3" fmla="*/ 0 w 11005271"/>
                <a:gd name="connsiteY3" fmla="*/ 3952350 h 3952350"/>
                <a:gd name="connsiteX4" fmla="*/ 6351 w 11005271"/>
                <a:gd name="connsiteY4" fmla="*/ 0 h 3952350"/>
                <a:gd name="connsiteX0" fmla="*/ 6351 w 11031897"/>
                <a:gd name="connsiteY0" fmla="*/ 0 h 3952350"/>
                <a:gd name="connsiteX1" fmla="*/ 11005271 w 11031897"/>
                <a:gd name="connsiteY1" fmla="*/ 1609171 h 3952350"/>
                <a:gd name="connsiteX2" fmla="*/ 11031897 w 11031897"/>
                <a:gd name="connsiteY2" fmla="*/ 1883347 h 3952350"/>
                <a:gd name="connsiteX3" fmla="*/ 0 w 11031897"/>
                <a:gd name="connsiteY3" fmla="*/ 3952350 h 3952350"/>
                <a:gd name="connsiteX4" fmla="*/ 6351 w 11031897"/>
                <a:gd name="connsiteY4" fmla="*/ 0 h 3952350"/>
                <a:gd name="connsiteX0" fmla="*/ 6351 w 11031897"/>
                <a:gd name="connsiteY0" fmla="*/ 0 h 3952350"/>
                <a:gd name="connsiteX1" fmla="*/ 10996396 w 11031897"/>
                <a:gd name="connsiteY1" fmla="*/ 1510362 h 3952350"/>
                <a:gd name="connsiteX2" fmla="*/ 11031897 w 11031897"/>
                <a:gd name="connsiteY2" fmla="*/ 1883347 h 3952350"/>
                <a:gd name="connsiteX3" fmla="*/ 0 w 11031897"/>
                <a:gd name="connsiteY3" fmla="*/ 3952350 h 3952350"/>
                <a:gd name="connsiteX4" fmla="*/ 6351 w 11031897"/>
                <a:gd name="connsiteY4" fmla="*/ 0 h 3952350"/>
                <a:gd name="connsiteX0" fmla="*/ 6351 w 10996396"/>
                <a:gd name="connsiteY0" fmla="*/ 0 h 3952350"/>
                <a:gd name="connsiteX1" fmla="*/ 10996396 w 10996396"/>
                <a:gd name="connsiteY1" fmla="*/ 1510362 h 3952350"/>
                <a:gd name="connsiteX2" fmla="*/ 10572598 w 10996396"/>
                <a:gd name="connsiteY2" fmla="*/ 1978627 h 3952350"/>
                <a:gd name="connsiteX3" fmla="*/ 0 w 10996396"/>
                <a:gd name="connsiteY3" fmla="*/ 3952350 h 3952350"/>
                <a:gd name="connsiteX4" fmla="*/ 6351 w 10996396"/>
                <a:gd name="connsiteY4" fmla="*/ 0 h 3952350"/>
                <a:gd name="connsiteX0" fmla="*/ 6351 w 10572598"/>
                <a:gd name="connsiteY0" fmla="*/ 0 h 3952350"/>
                <a:gd name="connsiteX1" fmla="*/ 10563343 w 10572598"/>
                <a:gd name="connsiteY1" fmla="*/ 1510362 h 3952350"/>
                <a:gd name="connsiteX2" fmla="*/ 10572598 w 10572598"/>
                <a:gd name="connsiteY2" fmla="*/ 1978627 h 3952350"/>
                <a:gd name="connsiteX3" fmla="*/ 0 w 10572598"/>
                <a:gd name="connsiteY3" fmla="*/ 3952350 h 3952350"/>
                <a:gd name="connsiteX4" fmla="*/ 6351 w 10572598"/>
                <a:gd name="connsiteY4" fmla="*/ 0 h 3952350"/>
                <a:gd name="connsiteX0" fmla="*/ 6351 w 10572598"/>
                <a:gd name="connsiteY0" fmla="*/ 0 h 3952350"/>
                <a:gd name="connsiteX1" fmla="*/ 10563344 w 10572598"/>
                <a:gd name="connsiteY1" fmla="*/ 1383322 h 3952350"/>
                <a:gd name="connsiteX2" fmla="*/ 10572598 w 10572598"/>
                <a:gd name="connsiteY2" fmla="*/ 1978627 h 3952350"/>
                <a:gd name="connsiteX3" fmla="*/ 0 w 10572598"/>
                <a:gd name="connsiteY3" fmla="*/ 3952350 h 3952350"/>
                <a:gd name="connsiteX4" fmla="*/ 6351 w 10572598"/>
                <a:gd name="connsiteY4" fmla="*/ 0 h 3952350"/>
                <a:gd name="connsiteX0" fmla="*/ 6351 w 10585721"/>
                <a:gd name="connsiteY0" fmla="*/ 0 h 3952350"/>
                <a:gd name="connsiteX1" fmla="*/ 10563344 w 10585721"/>
                <a:gd name="connsiteY1" fmla="*/ 1383322 h 3952350"/>
                <a:gd name="connsiteX2" fmla="*/ 10585721 w 10585721"/>
                <a:gd name="connsiteY2" fmla="*/ 2052733 h 3952350"/>
                <a:gd name="connsiteX3" fmla="*/ 0 w 10585721"/>
                <a:gd name="connsiteY3" fmla="*/ 3952350 h 3952350"/>
                <a:gd name="connsiteX4" fmla="*/ 6351 w 10585721"/>
                <a:gd name="connsiteY4" fmla="*/ 0 h 3952350"/>
                <a:gd name="connsiteX0" fmla="*/ 6351 w 10585721"/>
                <a:gd name="connsiteY0" fmla="*/ 0 h 3952350"/>
                <a:gd name="connsiteX1" fmla="*/ 10550221 w 10585721"/>
                <a:gd name="connsiteY1" fmla="*/ 1478602 h 3952350"/>
                <a:gd name="connsiteX2" fmla="*/ 10585721 w 10585721"/>
                <a:gd name="connsiteY2" fmla="*/ 2052733 h 3952350"/>
                <a:gd name="connsiteX3" fmla="*/ 0 w 10585721"/>
                <a:gd name="connsiteY3" fmla="*/ 3952350 h 3952350"/>
                <a:gd name="connsiteX4" fmla="*/ 6351 w 10585721"/>
                <a:gd name="connsiteY4" fmla="*/ 0 h 395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5721" h="3952350">
                  <a:moveTo>
                    <a:pt x="6351" y="0"/>
                  </a:moveTo>
                  <a:lnTo>
                    <a:pt x="10550221" y="1478602"/>
                  </a:lnTo>
                  <a:lnTo>
                    <a:pt x="10585721" y="2052733"/>
                  </a:lnTo>
                  <a:lnTo>
                    <a:pt x="0" y="3952350"/>
                  </a:lnTo>
                  <a:cubicBezTo>
                    <a:pt x="2117" y="3721796"/>
                    <a:pt x="4234" y="230554"/>
                    <a:pt x="635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235085" y="2180806"/>
            <a:ext cx="1766114" cy="338554"/>
          </a:xfrm>
          <a:prstGeom prst="rect">
            <a:avLst/>
          </a:prstGeom>
          <a:solidFill>
            <a:srgbClr val="EB752F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1600" b="1" dirty="0" err="1">
                <a:solidFill>
                  <a:schemeClr val="bg1"/>
                </a:solidFill>
              </a:rPr>
              <a:t>webinari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4923" y="1741378"/>
            <a:ext cx="2195414" cy="338554"/>
          </a:xfrm>
          <a:prstGeom prst="rect">
            <a:avLst/>
          </a:prstGeom>
          <a:solidFill>
            <a:srgbClr val="D71534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Digitalni alati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3257" y="1292280"/>
            <a:ext cx="2208847" cy="584775"/>
          </a:xfrm>
          <a:prstGeom prst="rect">
            <a:avLst/>
          </a:prstGeom>
          <a:solidFill>
            <a:srgbClr val="40BEAC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Sustav za e-učenje Merlin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0014" y="1959466"/>
            <a:ext cx="258547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hr-HR" sz="1100" dirty="0"/>
              <a:t>e-kolegiji - nastava u online okruženju (nastavni materijali, komunikacija, testovi, predaja zadaća i seminarskih radova...)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hr-HR" sz="1100" dirty="0"/>
              <a:t>Aplikacija </a:t>
            </a:r>
            <a:r>
              <a:rPr lang="hr-HR" sz="1100" dirty="0" err="1"/>
              <a:t>MerlinMobile</a:t>
            </a:r>
            <a:r>
              <a:rPr lang="hr-HR" sz="1100" dirty="0"/>
              <a:t> </a:t>
            </a:r>
            <a:r>
              <a:rPr lang="pt-BR" sz="1100" dirty="0"/>
              <a:t>- prati obavijesti putem mobitela</a:t>
            </a:r>
            <a:endParaRPr lang="hr-HR" sz="1100" dirty="0"/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GB" sz="1100" b="1" dirty="0"/>
              <a:t>merlin.srce.hr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14923" y="2180806"/>
            <a:ext cx="229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hr-HR" sz="1200" dirty="0"/>
              <a:t>Slanje velikih datoteka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hr-HR" sz="1200" dirty="0"/>
              <a:t>Izrada anketnih upitnika</a:t>
            </a:r>
            <a:endParaRPr lang="pt-BR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089141" y="2563889"/>
            <a:ext cx="205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it-IT" sz="1200" dirty="0"/>
              <a:t>prati </a:t>
            </a:r>
            <a:r>
              <a:rPr lang="hr-HR" sz="1200" dirty="0"/>
              <a:t>nastavu uživo online i </a:t>
            </a:r>
            <a:r>
              <a:rPr lang="it-IT" sz="1200" dirty="0" err="1"/>
              <a:t>sudjeluj</a:t>
            </a:r>
            <a:r>
              <a:rPr lang="it-IT" sz="1200" dirty="0"/>
              <a:t> u </a:t>
            </a:r>
            <a:r>
              <a:rPr lang="it-IT" sz="1200" dirty="0" err="1"/>
              <a:t>webinarima</a:t>
            </a:r>
            <a:r>
              <a:rPr lang="it-IT" sz="1200" dirty="0"/>
              <a:t>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05" y="2846750"/>
            <a:ext cx="1864995" cy="1282184"/>
          </a:xfrm>
          <a:prstGeom prst="round2DiagRect">
            <a:avLst>
              <a:gd name="adj1" fmla="val 16667"/>
              <a:gd name="adj2" fmla="val 0"/>
            </a:avLst>
          </a:prstGeom>
          <a:ln w="63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5194094" y="3181245"/>
            <a:ext cx="1877083" cy="1114609"/>
            <a:chOff x="5613111" y="2848220"/>
            <a:chExt cx="1956369" cy="117016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111" y="2848220"/>
              <a:ext cx="1956369" cy="1170164"/>
            </a:xfrm>
            <a:prstGeom prst="round2DiagRect">
              <a:avLst>
                <a:gd name="adj1" fmla="val 16667"/>
                <a:gd name="adj2" fmla="val 0"/>
              </a:avLst>
            </a:prstGeom>
            <a:ln w="1905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Rectangle 23"/>
            <p:cNvSpPr/>
            <p:nvPr/>
          </p:nvSpPr>
          <p:spPr>
            <a:xfrm>
              <a:off x="5915025" y="3017044"/>
              <a:ext cx="271463" cy="156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2" y="3311658"/>
            <a:ext cx="1836096" cy="122171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2791" y="2820298"/>
            <a:ext cx="2018224" cy="1427027"/>
          </a:xfrm>
          <a:prstGeom prst="round2DiagRect">
            <a:avLst>
              <a:gd name="adj1" fmla="val 16667"/>
              <a:gd name="adj2" fmla="val 0"/>
            </a:avLst>
          </a:prstGeom>
          <a:ln w="31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2F0CC18-F6CA-46DF-A7D1-D685ABA7C0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664" y="3305604"/>
            <a:ext cx="1960017" cy="1233817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30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Seminarski, završni i ostali radovi…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www.srce.unizg.hr</a:t>
            </a:r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" b="351"/>
          <a:stretch/>
        </p:blipFill>
        <p:spPr bwMode="auto">
          <a:xfrm rot="230440" flipH="1">
            <a:off x="6969663" y="2311783"/>
            <a:ext cx="2620477" cy="147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 rot="10800000" flipH="1">
            <a:off x="158526" y="1027583"/>
            <a:ext cx="7278689" cy="3320631"/>
          </a:xfrm>
          <a:custGeom>
            <a:avLst/>
            <a:gdLst>
              <a:gd name="connsiteX0" fmla="*/ 0 w 9144000"/>
              <a:gd name="connsiteY0" fmla="*/ 0 h 1738604"/>
              <a:gd name="connsiteX1" fmla="*/ 9144000 w 9144000"/>
              <a:gd name="connsiteY1" fmla="*/ 0 h 1738604"/>
              <a:gd name="connsiteX2" fmla="*/ 9144000 w 9144000"/>
              <a:gd name="connsiteY2" fmla="*/ 1738604 h 1738604"/>
              <a:gd name="connsiteX3" fmla="*/ 0 w 9144000"/>
              <a:gd name="connsiteY3" fmla="*/ 1738604 h 1738604"/>
              <a:gd name="connsiteX4" fmla="*/ 0 w 9144000"/>
              <a:gd name="connsiteY4" fmla="*/ 0 h 1738604"/>
              <a:gd name="connsiteX0" fmla="*/ 0 w 9144000"/>
              <a:gd name="connsiteY0" fmla="*/ 0 h 1738604"/>
              <a:gd name="connsiteX1" fmla="*/ 9144000 w 9144000"/>
              <a:gd name="connsiteY1" fmla="*/ 0 h 1738604"/>
              <a:gd name="connsiteX2" fmla="*/ 9144000 w 9144000"/>
              <a:gd name="connsiteY2" fmla="*/ 401216 h 1738604"/>
              <a:gd name="connsiteX3" fmla="*/ 0 w 9144000"/>
              <a:gd name="connsiteY3" fmla="*/ 1738604 h 1738604"/>
              <a:gd name="connsiteX4" fmla="*/ 0 w 9144000"/>
              <a:gd name="connsiteY4" fmla="*/ 0 h 1738604"/>
              <a:gd name="connsiteX0" fmla="*/ 0 w 9144000"/>
              <a:gd name="connsiteY0" fmla="*/ 0 h 917510"/>
              <a:gd name="connsiteX1" fmla="*/ 9144000 w 9144000"/>
              <a:gd name="connsiteY1" fmla="*/ 0 h 917510"/>
              <a:gd name="connsiteX2" fmla="*/ 9144000 w 9144000"/>
              <a:gd name="connsiteY2" fmla="*/ 401216 h 917510"/>
              <a:gd name="connsiteX3" fmla="*/ 0 w 9144000"/>
              <a:gd name="connsiteY3" fmla="*/ 917510 h 917510"/>
              <a:gd name="connsiteX4" fmla="*/ 0 w 9144000"/>
              <a:gd name="connsiteY4" fmla="*/ 0 h 917510"/>
              <a:gd name="connsiteX0" fmla="*/ 6350 w 9150350"/>
              <a:gd name="connsiteY0" fmla="*/ 0 h 691661"/>
              <a:gd name="connsiteX1" fmla="*/ 9150350 w 9150350"/>
              <a:gd name="connsiteY1" fmla="*/ 0 h 691661"/>
              <a:gd name="connsiteX2" fmla="*/ 9150350 w 9150350"/>
              <a:gd name="connsiteY2" fmla="*/ 401216 h 691661"/>
              <a:gd name="connsiteX3" fmla="*/ 0 w 9150350"/>
              <a:gd name="connsiteY3" fmla="*/ 691661 h 691661"/>
              <a:gd name="connsiteX4" fmla="*/ 6350 w 9150350"/>
              <a:gd name="connsiteY4" fmla="*/ 0 h 691661"/>
              <a:gd name="connsiteX0" fmla="*/ 6350 w 9150350"/>
              <a:gd name="connsiteY0" fmla="*/ 0 h 790470"/>
              <a:gd name="connsiteX1" fmla="*/ 9150350 w 9150350"/>
              <a:gd name="connsiteY1" fmla="*/ 0 h 790470"/>
              <a:gd name="connsiteX2" fmla="*/ 9150350 w 9150350"/>
              <a:gd name="connsiteY2" fmla="*/ 401216 h 790470"/>
              <a:gd name="connsiteX3" fmla="*/ 0 w 9150350"/>
              <a:gd name="connsiteY3" fmla="*/ 790470 h 790470"/>
              <a:gd name="connsiteX4" fmla="*/ 6350 w 9150350"/>
              <a:gd name="connsiteY4" fmla="*/ 0 h 790470"/>
              <a:gd name="connsiteX0" fmla="*/ 6350 w 9150350"/>
              <a:gd name="connsiteY0" fmla="*/ 0 h 790470"/>
              <a:gd name="connsiteX1" fmla="*/ 9150350 w 9150350"/>
              <a:gd name="connsiteY1" fmla="*/ 0 h 790470"/>
              <a:gd name="connsiteX2" fmla="*/ 9150350 w 9150350"/>
              <a:gd name="connsiteY2" fmla="*/ 302407 h 790470"/>
              <a:gd name="connsiteX3" fmla="*/ 0 w 9150350"/>
              <a:gd name="connsiteY3" fmla="*/ 790470 h 790470"/>
              <a:gd name="connsiteX4" fmla="*/ 6350 w 9150350"/>
              <a:gd name="connsiteY4" fmla="*/ 0 h 790470"/>
              <a:gd name="connsiteX0" fmla="*/ 290357 w 9150350"/>
              <a:gd name="connsiteY0" fmla="*/ 0 h 2279659"/>
              <a:gd name="connsiteX1" fmla="*/ 9150350 w 9150350"/>
              <a:gd name="connsiteY1" fmla="*/ 1489189 h 2279659"/>
              <a:gd name="connsiteX2" fmla="*/ 9150350 w 9150350"/>
              <a:gd name="connsiteY2" fmla="*/ 1791596 h 2279659"/>
              <a:gd name="connsiteX3" fmla="*/ 0 w 9150350"/>
              <a:gd name="connsiteY3" fmla="*/ 2279659 h 2279659"/>
              <a:gd name="connsiteX4" fmla="*/ 290357 w 9150350"/>
              <a:gd name="connsiteY4" fmla="*/ 0 h 2279659"/>
              <a:gd name="connsiteX0" fmla="*/ 2145278 w 11005271"/>
              <a:gd name="connsiteY0" fmla="*/ 0 h 3832368"/>
              <a:gd name="connsiteX1" fmla="*/ 11005271 w 11005271"/>
              <a:gd name="connsiteY1" fmla="*/ 1489189 h 3832368"/>
              <a:gd name="connsiteX2" fmla="*/ 11005271 w 11005271"/>
              <a:gd name="connsiteY2" fmla="*/ 1791596 h 3832368"/>
              <a:gd name="connsiteX3" fmla="*/ 0 w 11005271"/>
              <a:gd name="connsiteY3" fmla="*/ 3832368 h 3832368"/>
              <a:gd name="connsiteX4" fmla="*/ 2145278 w 11005271"/>
              <a:gd name="connsiteY4" fmla="*/ 0 h 3832368"/>
              <a:gd name="connsiteX0" fmla="*/ 6351 w 11005271"/>
              <a:gd name="connsiteY0" fmla="*/ 0 h 3952350"/>
              <a:gd name="connsiteX1" fmla="*/ 11005271 w 11005271"/>
              <a:gd name="connsiteY1" fmla="*/ 1609171 h 3952350"/>
              <a:gd name="connsiteX2" fmla="*/ 11005271 w 11005271"/>
              <a:gd name="connsiteY2" fmla="*/ 1911578 h 3952350"/>
              <a:gd name="connsiteX3" fmla="*/ 0 w 11005271"/>
              <a:gd name="connsiteY3" fmla="*/ 3952350 h 3952350"/>
              <a:gd name="connsiteX4" fmla="*/ 6351 w 11005271"/>
              <a:gd name="connsiteY4" fmla="*/ 0 h 3952350"/>
              <a:gd name="connsiteX0" fmla="*/ 6351 w 11031897"/>
              <a:gd name="connsiteY0" fmla="*/ 0 h 3952350"/>
              <a:gd name="connsiteX1" fmla="*/ 11005271 w 11031897"/>
              <a:gd name="connsiteY1" fmla="*/ 1609171 h 3952350"/>
              <a:gd name="connsiteX2" fmla="*/ 11031897 w 11031897"/>
              <a:gd name="connsiteY2" fmla="*/ 1883347 h 3952350"/>
              <a:gd name="connsiteX3" fmla="*/ 0 w 11031897"/>
              <a:gd name="connsiteY3" fmla="*/ 3952350 h 3952350"/>
              <a:gd name="connsiteX4" fmla="*/ 6351 w 11031897"/>
              <a:gd name="connsiteY4" fmla="*/ 0 h 3952350"/>
              <a:gd name="connsiteX0" fmla="*/ 6351 w 11031897"/>
              <a:gd name="connsiteY0" fmla="*/ 0 h 3952350"/>
              <a:gd name="connsiteX1" fmla="*/ 10996396 w 11031897"/>
              <a:gd name="connsiteY1" fmla="*/ 1510362 h 3952350"/>
              <a:gd name="connsiteX2" fmla="*/ 11031897 w 11031897"/>
              <a:gd name="connsiteY2" fmla="*/ 1883347 h 3952350"/>
              <a:gd name="connsiteX3" fmla="*/ 0 w 11031897"/>
              <a:gd name="connsiteY3" fmla="*/ 3952350 h 3952350"/>
              <a:gd name="connsiteX4" fmla="*/ 6351 w 11031897"/>
              <a:gd name="connsiteY4" fmla="*/ 0 h 3952350"/>
              <a:gd name="connsiteX0" fmla="*/ 6351 w 10996396"/>
              <a:gd name="connsiteY0" fmla="*/ 0 h 3952350"/>
              <a:gd name="connsiteX1" fmla="*/ 10996396 w 10996396"/>
              <a:gd name="connsiteY1" fmla="*/ 1510362 h 3952350"/>
              <a:gd name="connsiteX2" fmla="*/ 10572598 w 10996396"/>
              <a:gd name="connsiteY2" fmla="*/ 1978627 h 3952350"/>
              <a:gd name="connsiteX3" fmla="*/ 0 w 10996396"/>
              <a:gd name="connsiteY3" fmla="*/ 3952350 h 3952350"/>
              <a:gd name="connsiteX4" fmla="*/ 6351 w 10996396"/>
              <a:gd name="connsiteY4" fmla="*/ 0 h 3952350"/>
              <a:gd name="connsiteX0" fmla="*/ 6351 w 10572598"/>
              <a:gd name="connsiteY0" fmla="*/ 0 h 3952350"/>
              <a:gd name="connsiteX1" fmla="*/ 10563343 w 10572598"/>
              <a:gd name="connsiteY1" fmla="*/ 1510362 h 3952350"/>
              <a:gd name="connsiteX2" fmla="*/ 10572598 w 10572598"/>
              <a:gd name="connsiteY2" fmla="*/ 1978627 h 3952350"/>
              <a:gd name="connsiteX3" fmla="*/ 0 w 10572598"/>
              <a:gd name="connsiteY3" fmla="*/ 3952350 h 3952350"/>
              <a:gd name="connsiteX4" fmla="*/ 6351 w 10572598"/>
              <a:gd name="connsiteY4" fmla="*/ 0 h 3952350"/>
              <a:gd name="connsiteX0" fmla="*/ 6351 w 10572598"/>
              <a:gd name="connsiteY0" fmla="*/ 0 h 3952350"/>
              <a:gd name="connsiteX1" fmla="*/ 10563344 w 10572598"/>
              <a:gd name="connsiteY1" fmla="*/ 1383322 h 3952350"/>
              <a:gd name="connsiteX2" fmla="*/ 10572598 w 10572598"/>
              <a:gd name="connsiteY2" fmla="*/ 1978627 h 3952350"/>
              <a:gd name="connsiteX3" fmla="*/ 0 w 10572598"/>
              <a:gd name="connsiteY3" fmla="*/ 3952350 h 3952350"/>
              <a:gd name="connsiteX4" fmla="*/ 6351 w 10572598"/>
              <a:gd name="connsiteY4" fmla="*/ 0 h 3952350"/>
              <a:gd name="connsiteX0" fmla="*/ 6351 w 10585721"/>
              <a:gd name="connsiteY0" fmla="*/ 0 h 3952350"/>
              <a:gd name="connsiteX1" fmla="*/ 10563344 w 10585721"/>
              <a:gd name="connsiteY1" fmla="*/ 1383322 h 3952350"/>
              <a:gd name="connsiteX2" fmla="*/ 10585721 w 10585721"/>
              <a:gd name="connsiteY2" fmla="*/ 2052733 h 3952350"/>
              <a:gd name="connsiteX3" fmla="*/ 0 w 10585721"/>
              <a:gd name="connsiteY3" fmla="*/ 3952350 h 3952350"/>
              <a:gd name="connsiteX4" fmla="*/ 6351 w 10585721"/>
              <a:gd name="connsiteY4" fmla="*/ 0 h 3952350"/>
              <a:gd name="connsiteX0" fmla="*/ 6351 w 10585721"/>
              <a:gd name="connsiteY0" fmla="*/ 0 h 3952350"/>
              <a:gd name="connsiteX1" fmla="*/ 10550221 w 10585721"/>
              <a:gd name="connsiteY1" fmla="*/ 1478602 h 3952350"/>
              <a:gd name="connsiteX2" fmla="*/ 10585721 w 10585721"/>
              <a:gd name="connsiteY2" fmla="*/ 2052733 h 3952350"/>
              <a:gd name="connsiteX3" fmla="*/ 0 w 10585721"/>
              <a:gd name="connsiteY3" fmla="*/ 3952350 h 3952350"/>
              <a:gd name="connsiteX4" fmla="*/ 6351 w 10585721"/>
              <a:gd name="connsiteY4" fmla="*/ 0 h 395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721" h="3952350">
                <a:moveTo>
                  <a:pt x="6351" y="0"/>
                </a:moveTo>
                <a:lnTo>
                  <a:pt x="10550221" y="1478602"/>
                </a:lnTo>
                <a:lnTo>
                  <a:pt x="10585721" y="2052733"/>
                </a:lnTo>
                <a:lnTo>
                  <a:pt x="0" y="3952350"/>
                </a:lnTo>
                <a:cubicBezTo>
                  <a:pt x="2117" y="3721796"/>
                  <a:pt x="4234" y="230554"/>
                  <a:pt x="635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5070292" y="1940241"/>
            <a:ext cx="1766114" cy="338554"/>
          </a:xfrm>
          <a:prstGeom prst="rect">
            <a:avLst/>
          </a:prstGeom>
          <a:solidFill>
            <a:srgbClr val="EB752F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Spremi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4923" y="1741378"/>
            <a:ext cx="2195414" cy="338554"/>
          </a:xfrm>
          <a:prstGeom prst="rect">
            <a:avLst/>
          </a:prstGeom>
          <a:solidFill>
            <a:srgbClr val="D71534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Provjeri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257" y="1292280"/>
            <a:ext cx="2208847" cy="338554"/>
          </a:xfrm>
          <a:prstGeom prst="rect">
            <a:avLst/>
          </a:prstGeom>
          <a:solidFill>
            <a:srgbClr val="40BEAC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Pretraži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10337" y="2332044"/>
            <a:ext cx="2240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hr-HR" sz="1200" dirty="0"/>
              <a:t>Dabar - sustav digitalnih repozitorija i arhiva u kojem se čuva digitalna imovina ustanove </a:t>
            </a:r>
            <a:r>
              <a:rPr lang="pt-BR" sz="1200" dirty="0"/>
              <a:t> </a:t>
            </a:r>
            <a:endParaRPr lang="hr-HR" sz="1200" dirty="0"/>
          </a:p>
          <a:p>
            <a:pPr marL="88900" indent="-88900">
              <a:buFont typeface="Arial" panose="020B0604020202020204" pitchFamily="34" charset="0"/>
              <a:buChar char="•"/>
              <a:tabLst>
                <a:tab pos="88900" algn="l"/>
              </a:tabLst>
            </a:pPr>
            <a:r>
              <a:rPr lang="pt-BR" sz="1200" b="1" dirty="0"/>
              <a:t>www.srce.</a:t>
            </a:r>
            <a:r>
              <a:rPr lang="hr-HR" sz="1200" b="1" dirty="0"/>
              <a:t>h</a:t>
            </a:r>
            <a:r>
              <a:rPr lang="pt-BR" sz="1200" b="1" dirty="0"/>
              <a:t>r/</a:t>
            </a:r>
            <a:r>
              <a:rPr lang="hr-HR" sz="1200" b="1" dirty="0"/>
              <a:t>dabar</a:t>
            </a:r>
            <a:r>
              <a:rPr lang="pt-BR" sz="1200" b="1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72658" y="2180806"/>
            <a:ext cx="2365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pt-BR" sz="1200" dirty="0"/>
              <a:t>provjeri točnost svojih izraza u velikoj rječničkoj bazi </a:t>
            </a:r>
            <a:r>
              <a:rPr lang="hr-HR" sz="1200" dirty="0"/>
              <a:t>– </a:t>
            </a:r>
            <a:r>
              <a:rPr lang="hr-HR" sz="1200" b="1" dirty="0"/>
              <a:t>hjp.srce.hr </a:t>
            </a:r>
            <a:endParaRPr lang="pt-BR" sz="1200" b="1" dirty="0"/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hr-HR" sz="1200" dirty="0"/>
              <a:t>provjeri jesi li dobro napisao seminarski, završni ili doktorski rad pomoću softvera za provjeru autentičnosti rada </a:t>
            </a:r>
            <a:r>
              <a:rPr lang="hr-HR" sz="1200" b="1" dirty="0"/>
              <a:t>www.srce.hr/spa</a:t>
            </a:r>
            <a:endParaRPr lang="pt-BR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26559" y="1726415"/>
            <a:ext cx="2338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hr-HR" sz="1200" dirty="0"/>
              <a:t>Hrčak - središnji</a:t>
            </a:r>
            <a:r>
              <a:rPr lang="pt-BR" sz="1200" dirty="0"/>
              <a:t> portal za hrvatske znanstvene i stručne časopise 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pt-BR" sz="1200" dirty="0"/>
              <a:t>otvoreni pristup radovima ili bibliografskim podacima i sažecima</a:t>
            </a:r>
            <a:endParaRPr lang="hr-HR" sz="1200" dirty="0"/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pt-BR" sz="1200" b="1" dirty="0"/>
              <a:t>www.srce.hr/hrcak </a:t>
            </a: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FBC49A5D-6757-4471-8389-3E195A8AC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99" y="3571459"/>
            <a:ext cx="1088712" cy="529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06566433-CB8B-47E7-BEBE-091DFABFE9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5" y="3336723"/>
            <a:ext cx="1381609" cy="460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3253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Tu smo za vas….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dirty="0"/>
              <a:t>Srce za brucoše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www.srce.unizg.hr</a:t>
            </a:r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" b="351"/>
          <a:stretch/>
        </p:blipFill>
        <p:spPr bwMode="auto">
          <a:xfrm rot="230440" flipH="1">
            <a:off x="6969663" y="2311783"/>
            <a:ext cx="2620477" cy="147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 rot="10800000" flipH="1">
            <a:off x="158526" y="1027583"/>
            <a:ext cx="7278689" cy="3320631"/>
          </a:xfrm>
          <a:custGeom>
            <a:avLst/>
            <a:gdLst>
              <a:gd name="connsiteX0" fmla="*/ 0 w 9144000"/>
              <a:gd name="connsiteY0" fmla="*/ 0 h 1738604"/>
              <a:gd name="connsiteX1" fmla="*/ 9144000 w 9144000"/>
              <a:gd name="connsiteY1" fmla="*/ 0 h 1738604"/>
              <a:gd name="connsiteX2" fmla="*/ 9144000 w 9144000"/>
              <a:gd name="connsiteY2" fmla="*/ 1738604 h 1738604"/>
              <a:gd name="connsiteX3" fmla="*/ 0 w 9144000"/>
              <a:gd name="connsiteY3" fmla="*/ 1738604 h 1738604"/>
              <a:gd name="connsiteX4" fmla="*/ 0 w 9144000"/>
              <a:gd name="connsiteY4" fmla="*/ 0 h 1738604"/>
              <a:gd name="connsiteX0" fmla="*/ 0 w 9144000"/>
              <a:gd name="connsiteY0" fmla="*/ 0 h 1738604"/>
              <a:gd name="connsiteX1" fmla="*/ 9144000 w 9144000"/>
              <a:gd name="connsiteY1" fmla="*/ 0 h 1738604"/>
              <a:gd name="connsiteX2" fmla="*/ 9144000 w 9144000"/>
              <a:gd name="connsiteY2" fmla="*/ 401216 h 1738604"/>
              <a:gd name="connsiteX3" fmla="*/ 0 w 9144000"/>
              <a:gd name="connsiteY3" fmla="*/ 1738604 h 1738604"/>
              <a:gd name="connsiteX4" fmla="*/ 0 w 9144000"/>
              <a:gd name="connsiteY4" fmla="*/ 0 h 1738604"/>
              <a:gd name="connsiteX0" fmla="*/ 0 w 9144000"/>
              <a:gd name="connsiteY0" fmla="*/ 0 h 917510"/>
              <a:gd name="connsiteX1" fmla="*/ 9144000 w 9144000"/>
              <a:gd name="connsiteY1" fmla="*/ 0 h 917510"/>
              <a:gd name="connsiteX2" fmla="*/ 9144000 w 9144000"/>
              <a:gd name="connsiteY2" fmla="*/ 401216 h 917510"/>
              <a:gd name="connsiteX3" fmla="*/ 0 w 9144000"/>
              <a:gd name="connsiteY3" fmla="*/ 917510 h 917510"/>
              <a:gd name="connsiteX4" fmla="*/ 0 w 9144000"/>
              <a:gd name="connsiteY4" fmla="*/ 0 h 917510"/>
              <a:gd name="connsiteX0" fmla="*/ 6350 w 9150350"/>
              <a:gd name="connsiteY0" fmla="*/ 0 h 691661"/>
              <a:gd name="connsiteX1" fmla="*/ 9150350 w 9150350"/>
              <a:gd name="connsiteY1" fmla="*/ 0 h 691661"/>
              <a:gd name="connsiteX2" fmla="*/ 9150350 w 9150350"/>
              <a:gd name="connsiteY2" fmla="*/ 401216 h 691661"/>
              <a:gd name="connsiteX3" fmla="*/ 0 w 9150350"/>
              <a:gd name="connsiteY3" fmla="*/ 691661 h 691661"/>
              <a:gd name="connsiteX4" fmla="*/ 6350 w 9150350"/>
              <a:gd name="connsiteY4" fmla="*/ 0 h 691661"/>
              <a:gd name="connsiteX0" fmla="*/ 6350 w 9150350"/>
              <a:gd name="connsiteY0" fmla="*/ 0 h 790470"/>
              <a:gd name="connsiteX1" fmla="*/ 9150350 w 9150350"/>
              <a:gd name="connsiteY1" fmla="*/ 0 h 790470"/>
              <a:gd name="connsiteX2" fmla="*/ 9150350 w 9150350"/>
              <a:gd name="connsiteY2" fmla="*/ 401216 h 790470"/>
              <a:gd name="connsiteX3" fmla="*/ 0 w 9150350"/>
              <a:gd name="connsiteY3" fmla="*/ 790470 h 790470"/>
              <a:gd name="connsiteX4" fmla="*/ 6350 w 9150350"/>
              <a:gd name="connsiteY4" fmla="*/ 0 h 790470"/>
              <a:gd name="connsiteX0" fmla="*/ 6350 w 9150350"/>
              <a:gd name="connsiteY0" fmla="*/ 0 h 790470"/>
              <a:gd name="connsiteX1" fmla="*/ 9150350 w 9150350"/>
              <a:gd name="connsiteY1" fmla="*/ 0 h 790470"/>
              <a:gd name="connsiteX2" fmla="*/ 9150350 w 9150350"/>
              <a:gd name="connsiteY2" fmla="*/ 302407 h 790470"/>
              <a:gd name="connsiteX3" fmla="*/ 0 w 9150350"/>
              <a:gd name="connsiteY3" fmla="*/ 790470 h 790470"/>
              <a:gd name="connsiteX4" fmla="*/ 6350 w 9150350"/>
              <a:gd name="connsiteY4" fmla="*/ 0 h 790470"/>
              <a:gd name="connsiteX0" fmla="*/ 290357 w 9150350"/>
              <a:gd name="connsiteY0" fmla="*/ 0 h 2279659"/>
              <a:gd name="connsiteX1" fmla="*/ 9150350 w 9150350"/>
              <a:gd name="connsiteY1" fmla="*/ 1489189 h 2279659"/>
              <a:gd name="connsiteX2" fmla="*/ 9150350 w 9150350"/>
              <a:gd name="connsiteY2" fmla="*/ 1791596 h 2279659"/>
              <a:gd name="connsiteX3" fmla="*/ 0 w 9150350"/>
              <a:gd name="connsiteY3" fmla="*/ 2279659 h 2279659"/>
              <a:gd name="connsiteX4" fmla="*/ 290357 w 9150350"/>
              <a:gd name="connsiteY4" fmla="*/ 0 h 2279659"/>
              <a:gd name="connsiteX0" fmla="*/ 2145278 w 11005271"/>
              <a:gd name="connsiteY0" fmla="*/ 0 h 3832368"/>
              <a:gd name="connsiteX1" fmla="*/ 11005271 w 11005271"/>
              <a:gd name="connsiteY1" fmla="*/ 1489189 h 3832368"/>
              <a:gd name="connsiteX2" fmla="*/ 11005271 w 11005271"/>
              <a:gd name="connsiteY2" fmla="*/ 1791596 h 3832368"/>
              <a:gd name="connsiteX3" fmla="*/ 0 w 11005271"/>
              <a:gd name="connsiteY3" fmla="*/ 3832368 h 3832368"/>
              <a:gd name="connsiteX4" fmla="*/ 2145278 w 11005271"/>
              <a:gd name="connsiteY4" fmla="*/ 0 h 3832368"/>
              <a:gd name="connsiteX0" fmla="*/ 6351 w 11005271"/>
              <a:gd name="connsiteY0" fmla="*/ 0 h 3952350"/>
              <a:gd name="connsiteX1" fmla="*/ 11005271 w 11005271"/>
              <a:gd name="connsiteY1" fmla="*/ 1609171 h 3952350"/>
              <a:gd name="connsiteX2" fmla="*/ 11005271 w 11005271"/>
              <a:gd name="connsiteY2" fmla="*/ 1911578 h 3952350"/>
              <a:gd name="connsiteX3" fmla="*/ 0 w 11005271"/>
              <a:gd name="connsiteY3" fmla="*/ 3952350 h 3952350"/>
              <a:gd name="connsiteX4" fmla="*/ 6351 w 11005271"/>
              <a:gd name="connsiteY4" fmla="*/ 0 h 3952350"/>
              <a:gd name="connsiteX0" fmla="*/ 6351 w 11031897"/>
              <a:gd name="connsiteY0" fmla="*/ 0 h 3952350"/>
              <a:gd name="connsiteX1" fmla="*/ 11005271 w 11031897"/>
              <a:gd name="connsiteY1" fmla="*/ 1609171 h 3952350"/>
              <a:gd name="connsiteX2" fmla="*/ 11031897 w 11031897"/>
              <a:gd name="connsiteY2" fmla="*/ 1883347 h 3952350"/>
              <a:gd name="connsiteX3" fmla="*/ 0 w 11031897"/>
              <a:gd name="connsiteY3" fmla="*/ 3952350 h 3952350"/>
              <a:gd name="connsiteX4" fmla="*/ 6351 w 11031897"/>
              <a:gd name="connsiteY4" fmla="*/ 0 h 3952350"/>
              <a:gd name="connsiteX0" fmla="*/ 6351 w 11031897"/>
              <a:gd name="connsiteY0" fmla="*/ 0 h 3952350"/>
              <a:gd name="connsiteX1" fmla="*/ 10996396 w 11031897"/>
              <a:gd name="connsiteY1" fmla="*/ 1510362 h 3952350"/>
              <a:gd name="connsiteX2" fmla="*/ 11031897 w 11031897"/>
              <a:gd name="connsiteY2" fmla="*/ 1883347 h 3952350"/>
              <a:gd name="connsiteX3" fmla="*/ 0 w 11031897"/>
              <a:gd name="connsiteY3" fmla="*/ 3952350 h 3952350"/>
              <a:gd name="connsiteX4" fmla="*/ 6351 w 11031897"/>
              <a:gd name="connsiteY4" fmla="*/ 0 h 3952350"/>
              <a:gd name="connsiteX0" fmla="*/ 6351 w 10996396"/>
              <a:gd name="connsiteY0" fmla="*/ 0 h 3952350"/>
              <a:gd name="connsiteX1" fmla="*/ 10996396 w 10996396"/>
              <a:gd name="connsiteY1" fmla="*/ 1510362 h 3952350"/>
              <a:gd name="connsiteX2" fmla="*/ 10572598 w 10996396"/>
              <a:gd name="connsiteY2" fmla="*/ 1978627 h 3952350"/>
              <a:gd name="connsiteX3" fmla="*/ 0 w 10996396"/>
              <a:gd name="connsiteY3" fmla="*/ 3952350 h 3952350"/>
              <a:gd name="connsiteX4" fmla="*/ 6351 w 10996396"/>
              <a:gd name="connsiteY4" fmla="*/ 0 h 3952350"/>
              <a:gd name="connsiteX0" fmla="*/ 6351 w 10572598"/>
              <a:gd name="connsiteY0" fmla="*/ 0 h 3952350"/>
              <a:gd name="connsiteX1" fmla="*/ 10563343 w 10572598"/>
              <a:gd name="connsiteY1" fmla="*/ 1510362 h 3952350"/>
              <a:gd name="connsiteX2" fmla="*/ 10572598 w 10572598"/>
              <a:gd name="connsiteY2" fmla="*/ 1978627 h 3952350"/>
              <a:gd name="connsiteX3" fmla="*/ 0 w 10572598"/>
              <a:gd name="connsiteY3" fmla="*/ 3952350 h 3952350"/>
              <a:gd name="connsiteX4" fmla="*/ 6351 w 10572598"/>
              <a:gd name="connsiteY4" fmla="*/ 0 h 3952350"/>
              <a:gd name="connsiteX0" fmla="*/ 6351 w 10572598"/>
              <a:gd name="connsiteY0" fmla="*/ 0 h 3952350"/>
              <a:gd name="connsiteX1" fmla="*/ 10563344 w 10572598"/>
              <a:gd name="connsiteY1" fmla="*/ 1383322 h 3952350"/>
              <a:gd name="connsiteX2" fmla="*/ 10572598 w 10572598"/>
              <a:gd name="connsiteY2" fmla="*/ 1978627 h 3952350"/>
              <a:gd name="connsiteX3" fmla="*/ 0 w 10572598"/>
              <a:gd name="connsiteY3" fmla="*/ 3952350 h 3952350"/>
              <a:gd name="connsiteX4" fmla="*/ 6351 w 10572598"/>
              <a:gd name="connsiteY4" fmla="*/ 0 h 3952350"/>
              <a:gd name="connsiteX0" fmla="*/ 6351 w 10585721"/>
              <a:gd name="connsiteY0" fmla="*/ 0 h 3952350"/>
              <a:gd name="connsiteX1" fmla="*/ 10563344 w 10585721"/>
              <a:gd name="connsiteY1" fmla="*/ 1383322 h 3952350"/>
              <a:gd name="connsiteX2" fmla="*/ 10585721 w 10585721"/>
              <a:gd name="connsiteY2" fmla="*/ 2052733 h 3952350"/>
              <a:gd name="connsiteX3" fmla="*/ 0 w 10585721"/>
              <a:gd name="connsiteY3" fmla="*/ 3952350 h 3952350"/>
              <a:gd name="connsiteX4" fmla="*/ 6351 w 10585721"/>
              <a:gd name="connsiteY4" fmla="*/ 0 h 3952350"/>
              <a:gd name="connsiteX0" fmla="*/ 6351 w 10585721"/>
              <a:gd name="connsiteY0" fmla="*/ 0 h 3952350"/>
              <a:gd name="connsiteX1" fmla="*/ 10550221 w 10585721"/>
              <a:gd name="connsiteY1" fmla="*/ 1478602 h 3952350"/>
              <a:gd name="connsiteX2" fmla="*/ 10585721 w 10585721"/>
              <a:gd name="connsiteY2" fmla="*/ 2052733 h 3952350"/>
              <a:gd name="connsiteX3" fmla="*/ 0 w 10585721"/>
              <a:gd name="connsiteY3" fmla="*/ 3952350 h 3952350"/>
              <a:gd name="connsiteX4" fmla="*/ 6351 w 10585721"/>
              <a:gd name="connsiteY4" fmla="*/ 0 h 395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721" h="3952350">
                <a:moveTo>
                  <a:pt x="6351" y="0"/>
                </a:moveTo>
                <a:lnTo>
                  <a:pt x="10550221" y="1478602"/>
                </a:lnTo>
                <a:lnTo>
                  <a:pt x="10585721" y="2052733"/>
                </a:lnTo>
                <a:lnTo>
                  <a:pt x="0" y="3952350"/>
                </a:lnTo>
                <a:cubicBezTo>
                  <a:pt x="2117" y="3721796"/>
                  <a:pt x="4234" y="230554"/>
                  <a:pt x="635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457623" y="1493436"/>
            <a:ext cx="2676422" cy="338554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Helpdesk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680" y="1891032"/>
            <a:ext cx="3670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Font typeface="Arial" panose="020B0604020202020204" pitchFamily="34" charset="0"/>
              <a:buChar char="•"/>
            </a:pPr>
            <a:r>
              <a:rPr lang="pt-BR" sz="1400" dirty="0"/>
              <a:t>pišite nam na </a:t>
            </a:r>
            <a:r>
              <a:rPr lang="pt-BR" sz="1400" b="1" dirty="0"/>
              <a:t>helpdesk@srce.hr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pt-BR" sz="1400" dirty="0"/>
              <a:t>nazovite nas na 01 616 5165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797" y="3190206"/>
            <a:ext cx="744975" cy="8671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2C2CF9-2F75-4487-9222-492855EE28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1"/>
          <a:stretch/>
        </p:blipFill>
        <p:spPr>
          <a:xfrm>
            <a:off x="3519427" y="2021616"/>
            <a:ext cx="2010848" cy="1328187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r="1913"/>
          <a:stretch/>
        </p:blipFill>
        <p:spPr>
          <a:xfrm>
            <a:off x="957910" y="2523189"/>
            <a:ext cx="2742695" cy="1825026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172248" y="1896316"/>
            <a:ext cx="2935550" cy="338554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1"/>
                </a:solidFill>
              </a:rPr>
              <a:t>Društvene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 err="1">
                <a:solidFill>
                  <a:schemeClr val="bg1"/>
                </a:solidFill>
              </a:rPr>
              <a:t>mreže</a:t>
            </a:r>
            <a:r>
              <a:rPr lang="hr-HR" sz="1600" b="1" dirty="0">
                <a:solidFill>
                  <a:schemeClr val="bg1"/>
                </a:solidFill>
              </a:rPr>
              <a:t> i web Srca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1485" y="2301092"/>
            <a:ext cx="861867" cy="994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0737" y="3332921"/>
            <a:ext cx="207748" cy="20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99975"/>
      </p:ext>
    </p:extLst>
  </p:cSld>
  <p:clrMapOvr>
    <a:masterClrMapping/>
  </p:clrMapOvr>
</p:sld>
</file>

<file path=ppt/theme/theme1.xml><?xml version="1.0" encoding="utf-8"?>
<a:theme xmlns:a="http://schemas.openxmlformats.org/drawingml/2006/main" name="Srce_Tema1_16x9">
  <a:themeElements>
    <a:clrScheme name="Srce boje">
      <a:dk1>
        <a:srgbClr val="0C0C0C"/>
      </a:dk1>
      <a:lt1>
        <a:srgbClr val="FFFFFF"/>
      </a:lt1>
      <a:dk2>
        <a:srgbClr val="0C0C0C"/>
      </a:dk2>
      <a:lt2>
        <a:srgbClr val="FFFFFF"/>
      </a:lt2>
      <a:accent1>
        <a:srgbClr val="D71635"/>
      </a:accent1>
      <a:accent2>
        <a:srgbClr val="E39717"/>
      </a:accent2>
      <a:accent3>
        <a:srgbClr val="0095DA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e_Tema1_16x9" id="{476E04C6-ED46-4774-BC39-1C443F715698}" vid="{90F83EFC-DEE1-42FC-8BFD-555EDA227AE0}"/>
    </a:ext>
  </a:extLst>
</a:theme>
</file>

<file path=ppt/theme/theme2.xml><?xml version="1.0" encoding="utf-8"?>
<a:theme xmlns:a="http://schemas.openxmlformats.org/drawingml/2006/main" name="1_Custom Design">
  <a:themeElements>
    <a:clrScheme name="Srce boje">
      <a:dk1>
        <a:srgbClr val="0C0C0C"/>
      </a:dk1>
      <a:lt1>
        <a:srgbClr val="FFFFFF"/>
      </a:lt1>
      <a:dk2>
        <a:srgbClr val="0C0C0C"/>
      </a:dk2>
      <a:lt2>
        <a:srgbClr val="FFFFFF"/>
      </a:lt2>
      <a:accent1>
        <a:srgbClr val="D71635"/>
      </a:accent1>
      <a:accent2>
        <a:srgbClr val="E39717"/>
      </a:accent2>
      <a:accent3>
        <a:srgbClr val="0095DA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srce-predlozak-4x3-OA-CC-BY-NC-20140919</Template>
  <TotalTime>9349</TotalTime>
  <Words>590</Words>
  <Application>Microsoft Office PowerPoint</Application>
  <PresentationFormat>Prikaz na zaslonu (16:9)</PresentationFormat>
  <Paragraphs>109</Paragraphs>
  <Slides>11</Slides>
  <Notes>11</Notes>
  <HiddenSlides>0</HiddenSlides>
  <MMClips>0</MMClips>
  <ScaleCrop>false</ScaleCrop>
  <HeadingPairs>
    <vt:vector size="8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2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7" baseType="lpstr">
      <vt:lpstr>Arial</vt:lpstr>
      <vt:lpstr>Calibri</vt:lpstr>
      <vt:lpstr>Wingdings</vt:lpstr>
      <vt:lpstr>Srce_Tema1_16x9</vt:lpstr>
      <vt:lpstr>1_Custom Design</vt:lpstr>
      <vt:lpstr>Image</vt:lpstr>
      <vt:lpstr>PowerPoint prezentacija</vt:lpstr>
      <vt:lpstr>Sveučilišni računski centar (Srce)</vt:lpstr>
      <vt:lpstr>Identitet studenta</vt:lpstr>
      <vt:lpstr>eduroam – besplatan pristup Internetu</vt:lpstr>
      <vt:lpstr>Studomat i Informacijski sustav visokih učilišta (ISVU)</vt:lpstr>
      <vt:lpstr>Obrazovni programi Srca</vt:lpstr>
      <vt:lpstr>Digitalno obrazovanje</vt:lpstr>
      <vt:lpstr>Seminarski, završni i ostali radovi…</vt:lpstr>
      <vt:lpstr>Tu smo za vas….</vt:lpstr>
      <vt:lpstr>PowerPoint prezentacija</vt:lpstr>
      <vt:lpstr>Za sve dodatne informacije posjetite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Kruno Golubić</dc:creator>
  <cp:lastModifiedBy>Gorana Kurtović</cp:lastModifiedBy>
  <cp:revision>106</cp:revision>
  <cp:lastPrinted>2014-06-24T07:01:20Z</cp:lastPrinted>
  <dcterms:created xsi:type="dcterms:W3CDTF">2014-09-19T07:16:42Z</dcterms:created>
  <dcterms:modified xsi:type="dcterms:W3CDTF">2025-07-31T08:51:44Z</dcterms:modified>
</cp:coreProperties>
</file>